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5.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162"/>
  </p:notesMasterIdLst>
  <p:handoutMasterIdLst>
    <p:handoutMasterId r:id="rId163"/>
  </p:handoutMasterIdLst>
  <p:sldIdLst>
    <p:sldId id="256" r:id="rId2"/>
    <p:sldId id="593" r:id="rId3"/>
    <p:sldId id="619" r:id="rId4"/>
    <p:sldId id="717" r:id="rId5"/>
    <p:sldId id="718" r:id="rId6"/>
    <p:sldId id="719" r:id="rId7"/>
    <p:sldId id="609" r:id="rId8"/>
    <p:sldId id="635" r:id="rId9"/>
    <p:sldId id="720" r:id="rId10"/>
    <p:sldId id="606" r:id="rId11"/>
    <p:sldId id="726" r:id="rId12"/>
    <p:sldId id="727" r:id="rId13"/>
    <p:sldId id="725" r:id="rId14"/>
    <p:sldId id="729" r:id="rId15"/>
    <p:sldId id="731" r:id="rId16"/>
    <p:sldId id="732" r:id="rId17"/>
    <p:sldId id="734" r:id="rId18"/>
    <p:sldId id="733" r:id="rId19"/>
    <p:sldId id="735" r:id="rId20"/>
    <p:sldId id="730" r:id="rId21"/>
    <p:sldId id="620" r:id="rId22"/>
    <p:sldId id="728" r:id="rId23"/>
    <p:sldId id="721" r:id="rId24"/>
    <p:sldId id="722" r:id="rId25"/>
    <p:sldId id="723" r:id="rId26"/>
    <p:sldId id="724" r:id="rId27"/>
    <p:sldId id="600" r:id="rId28"/>
    <p:sldId id="466" r:id="rId29"/>
    <p:sldId id="694" r:id="rId30"/>
    <p:sldId id="467" r:id="rId31"/>
    <p:sldId id="468" r:id="rId32"/>
    <p:sldId id="469" r:id="rId33"/>
    <p:sldId id="703" r:id="rId34"/>
    <p:sldId id="589" r:id="rId35"/>
    <p:sldId id="590" r:id="rId36"/>
    <p:sldId id="591" r:id="rId37"/>
    <p:sldId id="592" r:id="rId38"/>
    <p:sldId id="475" r:id="rId39"/>
    <p:sldId id="474" r:id="rId40"/>
    <p:sldId id="476" r:id="rId41"/>
    <p:sldId id="566" r:id="rId42"/>
    <p:sldId id="640" r:id="rId43"/>
    <p:sldId id="692" r:id="rId44"/>
    <p:sldId id="691" r:id="rId45"/>
    <p:sldId id="706" r:id="rId46"/>
    <p:sldId id="707" r:id="rId47"/>
    <p:sldId id="708" r:id="rId48"/>
    <p:sldId id="709" r:id="rId49"/>
    <p:sldId id="487" r:id="rId50"/>
    <p:sldId id="488" r:id="rId51"/>
    <p:sldId id="489" r:id="rId52"/>
    <p:sldId id="715" r:id="rId53"/>
    <p:sldId id="490" r:id="rId54"/>
    <p:sldId id="491" r:id="rId55"/>
    <p:sldId id="710" r:id="rId56"/>
    <p:sldId id="714" r:id="rId57"/>
    <p:sldId id="393" r:id="rId58"/>
    <p:sldId id="395" r:id="rId59"/>
    <p:sldId id="396" r:id="rId60"/>
    <p:sldId id="397" r:id="rId61"/>
    <p:sldId id="398" r:id="rId62"/>
    <p:sldId id="435"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417" r:id="rId82"/>
    <p:sldId id="419" r:id="rId83"/>
    <p:sldId id="418" r:id="rId84"/>
    <p:sldId id="420" r:id="rId85"/>
    <p:sldId id="716" r:id="rId86"/>
    <p:sldId id="480" r:id="rId87"/>
    <p:sldId id="583" r:id="rId88"/>
    <p:sldId id="594" r:id="rId89"/>
    <p:sldId id="483" r:id="rId90"/>
    <p:sldId id="585" r:id="rId91"/>
    <p:sldId id="565" r:id="rId92"/>
    <p:sldId id="697" r:id="rId93"/>
    <p:sldId id="497" r:id="rId94"/>
    <p:sldId id="498" r:id="rId95"/>
    <p:sldId id="499" r:id="rId96"/>
    <p:sldId id="696" r:id="rId97"/>
    <p:sldId id="500" r:id="rId98"/>
    <p:sldId id="501" r:id="rId99"/>
    <p:sldId id="695" r:id="rId100"/>
    <p:sldId id="604" r:id="rId101"/>
    <p:sldId id="623" r:id="rId102"/>
    <p:sldId id="564" r:id="rId103"/>
    <p:sldId id="503" r:id="rId104"/>
    <p:sldId id="504" r:id="rId105"/>
    <p:sldId id="595" r:id="rId106"/>
    <p:sldId id="596" r:id="rId107"/>
    <p:sldId id="597" r:id="rId108"/>
    <p:sldId id="599" r:id="rId109"/>
    <p:sldId id="505" r:id="rId110"/>
    <p:sldId id="506" r:id="rId111"/>
    <p:sldId id="573" r:id="rId112"/>
    <p:sldId id="513" r:id="rId113"/>
    <p:sldId id="517" r:id="rId114"/>
    <p:sldId id="519" r:id="rId115"/>
    <p:sldId id="574" r:id="rId116"/>
    <p:sldId id="567" r:id="rId117"/>
    <p:sldId id="521" r:id="rId118"/>
    <p:sldId id="522" r:id="rId119"/>
    <p:sldId id="523" r:id="rId120"/>
    <p:sldId id="524" r:id="rId121"/>
    <p:sldId id="525" r:id="rId122"/>
    <p:sldId id="526" r:id="rId123"/>
    <p:sldId id="527" r:id="rId124"/>
    <p:sldId id="529" r:id="rId125"/>
    <p:sldId id="530" r:id="rId126"/>
    <p:sldId id="581" r:id="rId127"/>
    <p:sldId id="700" r:id="rId128"/>
    <p:sldId id="584" r:id="rId129"/>
    <p:sldId id="576" r:id="rId130"/>
    <p:sldId id="568" r:id="rId131"/>
    <p:sldId id="533" r:id="rId132"/>
    <p:sldId id="534" r:id="rId133"/>
    <p:sldId id="535" r:id="rId134"/>
    <p:sldId id="538" r:id="rId135"/>
    <p:sldId id="587" r:id="rId136"/>
    <p:sldId id="541" r:id="rId137"/>
    <p:sldId id="588" r:id="rId138"/>
    <p:sldId id="578" r:id="rId139"/>
    <p:sldId id="569" r:id="rId140"/>
    <p:sldId id="543" r:id="rId141"/>
    <p:sldId id="544" r:id="rId142"/>
    <p:sldId id="341" r:id="rId143"/>
    <p:sldId id="545" r:id="rId144"/>
    <p:sldId id="546" r:id="rId145"/>
    <p:sldId id="579" r:id="rId146"/>
    <p:sldId id="705" r:id="rId147"/>
    <p:sldId id="547" r:id="rId148"/>
    <p:sldId id="548" r:id="rId149"/>
    <p:sldId id="549" r:id="rId150"/>
    <p:sldId id="550" r:id="rId151"/>
    <p:sldId id="551" r:id="rId152"/>
    <p:sldId id="552" r:id="rId153"/>
    <p:sldId id="553" r:id="rId154"/>
    <p:sldId id="554" r:id="rId155"/>
    <p:sldId id="555" r:id="rId156"/>
    <p:sldId id="556" r:id="rId157"/>
    <p:sldId id="557" r:id="rId158"/>
    <p:sldId id="558" r:id="rId159"/>
    <p:sldId id="580" r:id="rId160"/>
    <p:sldId id="560" r:id="rId161"/>
  </p:sldIdLst>
  <p:sldSz cx="9144000" cy="6096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4572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9144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3716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18288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286000" algn="l" defTabSz="914400" rtl="0" eaLnBrk="1" latinLnBrk="0" hangingPunct="1">
      <a:defRPr b="1" kern="1200">
        <a:solidFill>
          <a:schemeClr val="tx1"/>
        </a:solidFill>
        <a:latin typeface="Helvetica" pitchFamily="34" charset="0"/>
        <a:ea typeface="+mn-ea"/>
        <a:cs typeface="+mn-cs"/>
      </a:defRPr>
    </a:lvl6pPr>
    <a:lvl7pPr marL="2743200" algn="l" defTabSz="914400" rtl="0" eaLnBrk="1" latinLnBrk="0" hangingPunct="1">
      <a:defRPr b="1" kern="1200">
        <a:solidFill>
          <a:schemeClr val="tx1"/>
        </a:solidFill>
        <a:latin typeface="Helvetica" pitchFamily="34" charset="0"/>
        <a:ea typeface="+mn-ea"/>
        <a:cs typeface="+mn-cs"/>
      </a:defRPr>
    </a:lvl7pPr>
    <a:lvl8pPr marL="3200400" algn="l" defTabSz="914400" rtl="0" eaLnBrk="1" latinLnBrk="0" hangingPunct="1">
      <a:defRPr b="1" kern="1200">
        <a:solidFill>
          <a:schemeClr val="tx1"/>
        </a:solidFill>
        <a:latin typeface="Helvetica" pitchFamily="34" charset="0"/>
        <a:ea typeface="+mn-ea"/>
        <a:cs typeface="+mn-cs"/>
      </a:defRPr>
    </a:lvl8pPr>
    <a:lvl9pPr marL="3657600" algn="l" defTabSz="9144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4CC8E-9487-2D4C-8432-077FAD493554}" v="71" dt="2022-04-13T21:09:46.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4" autoAdjust="0"/>
    <p:restoredTop sz="94969"/>
  </p:normalViewPr>
  <p:slideViewPr>
    <p:cSldViewPr snapToGrid="0">
      <p:cViewPr varScale="1">
        <p:scale>
          <a:sx n="117" d="100"/>
          <a:sy n="117" d="100"/>
        </p:scale>
        <p:origin x="560" y="176"/>
      </p:cViewPr>
      <p:guideLst>
        <p:guide orient="horz" pos="19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kolos,Filippos" userId="2920ea6e-49e1-4935-94c9-401d722189eb" providerId="ADAL" clId="{6A34CC8E-9487-2D4C-8432-077FAD493554}"/>
    <pc:docChg chg="undo redo custSel addSld delSld modSld sldOrd">
      <pc:chgData name="Vokolos,Filippos" userId="2920ea6e-49e1-4935-94c9-401d722189eb" providerId="ADAL" clId="{6A34CC8E-9487-2D4C-8432-077FAD493554}" dt="2022-04-13T23:09:56.462" v="2484" actId="20577"/>
      <pc:docMkLst>
        <pc:docMk/>
      </pc:docMkLst>
      <pc:sldChg chg="modSp mod">
        <pc:chgData name="Vokolos,Filippos" userId="2920ea6e-49e1-4935-94c9-401d722189eb" providerId="ADAL" clId="{6A34CC8E-9487-2D4C-8432-077FAD493554}" dt="2022-04-08T20:01:10.878" v="5" actId="20577"/>
        <pc:sldMkLst>
          <pc:docMk/>
          <pc:sldMk cId="0" sldId="256"/>
        </pc:sldMkLst>
        <pc:spChg chg="mod">
          <ac:chgData name="Vokolos,Filippos" userId="2920ea6e-49e1-4935-94c9-401d722189eb" providerId="ADAL" clId="{6A34CC8E-9487-2D4C-8432-077FAD493554}" dt="2022-04-08T20:01:10.878" v="5" actId="20577"/>
          <ac:spMkLst>
            <pc:docMk/>
            <pc:sldMk cId="0" sldId="256"/>
            <ac:spMk id="829442" creationId="{00000000-0000-0000-0000-000000000000}"/>
          </ac:spMkLst>
        </pc:spChg>
      </pc:sldChg>
      <pc:sldChg chg="modSp add mod">
        <pc:chgData name="Vokolos,Filippos" userId="2920ea6e-49e1-4935-94c9-401d722189eb" providerId="ADAL" clId="{6A34CC8E-9487-2D4C-8432-077FAD493554}" dt="2022-04-13T20:08:42.886" v="2399" actId="20577"/>
        <pc:sldMkLst>
          <pc:docMk/>
          <pc:sldMk cId="3766992816" sldId="341"/>
        </pc:sldMkLst>
        <pc:spChg chg="mod">
          <ac:chgData name="Vokolos,Filippos" userId="2920ea6e-49e1-4935-94c9-401d722189eb" providerId="ADAL" clId="{6A34CC8E-9487-2D4C-8432-077FAD493554}" dt="2022-04-13T19:47:17.270" v="2370" actId="20577"/>
          <ac:spMkLst>
            <pc:docMk/>
            <pc:sldMk cId="3766992816" sldId="341"/>
            <ac:spMk id="2" creationId="{00000000-0000-0000-0000-000000000000}"/>
          </ac:spMkLst>
        </pc:spChg>
        <pc:spChg chg="mod">
          <ac:chgData name="Vokolos,Filippos" userId="2920ea6e-49e1-4935-94c9-401d722189eb" providerId="ADAL" clId="{6A34CC8E-9487-2D4C-8432-077FAD493554}" dt="2022-04-13T20:08:42.886" v="2399" actId="20577"/>
          <ac:spMkLst>
            <pc:docMk/>
            <pc:sldMk cId="3766992816" sldId="341"/>
            <ac:spMk id="3" creationId="{00000000-0000-0000-0000-000000000000}"/>
          </ac:spMkLst>
        </pc:spChg>
      </pc:sldChg>
      <pc:sldChg chg="modSp add mod">
        <pc:chgData name="Vokolos,Filippos" userId="2920ea6e-49e1-4935-94c9-401d722189eb" providerId="ADAL" clId="{6A34CC8E-9487-2D4C-8432-077FAD493554}" dt="2022-04-13T13:59:51.190" v="1832" actId="20577"/>
        <pc:sldMkLst>
          <pc:docMk/>
          <pc:sldMk cId="2730929600" sldId="393"/>
        </pc:sldMkLst>
        <pc:spChg chg="mod">
          <ac:chgData name="Vokolos,Filippos" userId="2920ea6e-49e1-4935-94c9-401d722189eb" providerId="ADAL" clId="{6A34CC8E-9487-2D4C-8432-077FAD493554}" dt="2022-04-13T13:59:51.190" v="1832" actId="20577"/>
          <ac:spMkLst>
            <pc:docMk/>
            <pc:sldMk cId="2730929600" sldId="393"/>
            <ac:spMk id="2" creationId="{00000000-0000-0000-0000-000000000000}"/>
          </ac:spMkLst>
        </pc:spChg>
        <pc:spChg chg="mod">
          <ac:chgData name="Vokolos,Filippos" userId="2920ea6e-49e1-4935-94c9-401d722189eb" providerId="ADAL" clId="{6A34CC8E-9487-2D4C-8432-077FAD493554}" dt="2022-04-13T13:35:13.925" v="1635" actId="20577"/>
          <ac:spMkLst>
            <pc:docMk/>
            <pc:sldMk cId="2730929600" sldId="393"/>
            <ac:spMk id="3" creationId="{00000000-0000-0000-0000-000000000000}"/>
          </ac:spMkLst>
        </pc:spChg>
      </pc:sldChg>
      <pc:sldChg chg="modSp add mod">
        <pc:chgData name="Vokolos,Filippos" userId="2920ea6e-49e1-4935-94c9-401d722189eb" providerId="ADAL" clId="{6A34CC8E-9487-2D4C-8432-077FAD493554}" dt="2022-04-13T13:36:50.106" v="1645" actId="207"/>
        <pc:sldMkLst>
          <pc:docMk/>
          <pc:sldMk cId="2583285735" sldId="395"/>
        </pc:sldMkLst>
        <pc:spChg chg="mod">
          <ac:chgData name="Vokolos,Filippos" userId="2920ea6e-49e1-4935-94c9-401d722189eb" providerId="ADAL" clId="{6A34CC8E-9487-2D4C-8432-077FAD493554}" dt="2022-04-13T13:36:50.106" v="1645" actId="207"/>
          <ac:spMkLst>
            <pc:docMk/>
            <pc:sldMk cId="2583285735" sldId="395"/>
            <ac:spMk id="3" creationId="{00000000-0000-0000-0000-000000000000}"/>
          </ac:spMkLst>
        </pc:spChg>
      </pc:sldChg>
      <pc:sldChg chg="modSp add mod">
        <pc:chgData name="Vokolos,Filippos" userId="2920ea6e-49e1-4935-94c9-401d722189eb" providerId="ADAL" clId="{6A34CC8E-9487-2D4C-8432-077FAD493554}" dt="2022-04-13T14:02:36.929" v="1875" actId="20577"/>
        <pc:sldMkLst>
          <pc:docMk/>
          <pc:sldMk cId="117883045" sldId="396"/>
        </pc:sldMkLst>
        <pc:spChg chg="mod">
          <ac:chgData name="Vokolos,Filippos" userId="2920ea6e-49e1-4935-94c9-401d722189eb" providerId="ADAL" clId="{6A34CC8E-9487-2D4C-8432-077FAD493554}" dt="2022-04-13T14:02:36.929" v="1875" actId="20577"/>
          <ac:spMkLst>
            <pc:docMk/>
            <pc:sldMk cId="117883045" sldId="396"/>
            <ac:spMk id="2" creationId="{00000000-0000-0000-0000-000000000000}"/>
          </ac:spMkLst>
        </pc:spChg>
      </pc:sldChg>
      <pc:sldChg chg="modSp add mod">
        <pc:chgData name="Vokolos,Filippos" userId="2920ea6e-49e1-4935-94c9-401d722189eb" providerId="ADAL" clId="{6A34CC8E-9487-2D4C-8432-077FAD493554}" dt="2022-04-13T14:22:27.289" v="1942" actId="948"/>
        <pc:sldMkLst>
          <pc:docMk/>
          <pc:sldMk cId="3711301281" sldId="397"/>
        </pc:sldMkLst>
        <pc:spChg chg="mod">
          <ac:chgData name="Vokolos,Filippos" userId="2920ea6e-49e1-4935-94c9-401d722189eb" providerId="ADAL" clId="{6A34CC8E-9487-2D4C-8432-077FAD493554}" dt="2022-04-13T14:02:30.581" v="1873" actId="20577"/>
          <ac:spMkLst>
            <pc:docMk/>
            <pc:sldMk cId="3711301281" sldId="397"/>
            <ac:spMk id="2" creationId="{00000000-0000-0000-0000-000000000000}"/>
          </ac:spMkLst>
        </pc:spChg>
        <pc:spChg chg="mod">
          <ac:chgData name="Vokolos,Filippos" userId="2920ea6e-49e1-4935-94c9-401d722189eb" providerId="ADAL" clId="{6A34CC8E-9487-2D4C-8432-077FAD493554}" dt="2022-04-13T14:22:27.289" v="1942" actId="948"/>
          <ac:spMkLst>
            <pc:docMk/>
            <pc:sldMk cId="3711301281" sldId="397"/>
            <ac:spMk id="3" creationId="{00000000-0000-0000-0000-000000000000}"/>
          </ac:spMkLst>
        </pc:spChg>
      </pc:sldChg>
      <pc:sldChg chg="modSp add mod">
        <pc:chgData name="Vokolos,Filippos" userId="2920ea6e-49e1-4935-94c9-401d722189eb" providerId="ADAL" clId="{6A34CC8E-9487-2D4C-8432-077FAD493554}" dt="2022-04-13T14:22:13.889" v="1941" actId="948"/>
        <pc:sldMkLst>
          <pc:docMk/>
          <pc:sldMk cId="2111746010" sldId="398"/>
        </pc:sldMkLst>
        <pc:spChg chg="mod">
          <ac:chgData name="Vokolos,Filippos" userId="2920ea6e-49e1-4935-94c9-401d722189eb" providerId="ADAL" clId="{6A34CC8E-9487-2D4C-8432-077FAD493554}" dt="2022-04-13T14:22:13.889" v="1941" actId="948"/>
          <ac:spMkLst>
            <pc:docMk/>
            <pc:sldMk cId="2111746010" sldId="398"/>
            <ac:spMk id="3" creationId="{00000000-0000-0000-0000-000000000000}"/>
          </ac:spMkLst>
        </pc:spChg>
      </pc:sldChg>
      <pc:sldChg chg="modSp add mod">
        <pc:chgData name="Vokolos,Filippos" userId="2920ea6e-49e1-4935-94c9-401d722189eb" providerId="ADAL" clId="{6A34CC8E-9487-2D4C-8432-077FAD493554}" dt="2022-04-13T13:42:36.574" v="1686" actId="403"/>
        <pc:sldMkLst>
          <pc:docMk/>
          <pc:sldMk cId="3923853505" sldId="399"/>
        </pc:sldMkLst>
        <pc:spChg chg="mod">
          <ac:chgData name="Vokolos,Filippos" userId="2920ea6e-49e1-4935-94c9-401d722189eb" providerId="ADAL" clId="{6A34CC8E-9487-2D4C-8432-077FAD493554}" dt="2022-04-13T13:42:36.574" v="1686" actId="403"/>
          <ac:spMkLst>
            <pc:docMk/>
            <pc:sldMk cId="3923853505" sldId="399"/>
            <ac:spMk id="3" creationId="{00000000-0000-0000-0000-000000000000}"/>
          </ac:spMkLst>
        </pc:spChg>
      </pc:sldChg>
      <pc:sldChg chg="modSp add mod">
        <pc:chgData name="Vokolos,Filippos" userId="2920ea6e-49e1-4935-94c9-401d722189eb" providerId="ADAL" clId="{6A34CC8E-9487-2D4C-8432-077FAD493554}" dt="2022-04-13T13:43:20.380" v="1692" actId="2711"/>
        <pc:sldMkLst>
          <pc:docMk/>
          <pc:sldMk cId="227996454" sldId="400"/>
        </pc:sldMkLst>
        <pc:spChg chg="mod">
          <ac:chgData name="Vokolos,Filippos" userId="2920ea6e-49e1-4935-94c9-401d722189eb" providerId="ADAL" clId="{6A34CC8E-9487-2D4C-8432-077FAD493554}" dt="2022-04-13T13:43:20.380" v="1692" actId="2711"/>
          <ac:spMkLst>
            <pc:docMk/>
            <pc:sldMk cId="227996454" sldId="400"/>
            <ac:spMk id="3" creationId="{00000000-0000-0000-0000-000000000000}"/>
          </ac:spMkLst>
        </pc:spChg>
      </pc:sldChg>
      <pc:sldChg chg="modSp add mod">
        <pc:chgData name="Vokolos,Filippos" userId="2920ea6e-49e1-4935-94c9-401d722189eb" providerId="ADAL" clId="{6A34CC8E-9487-2D4C-8432-077FAD493554}" dt="2022-04-13T13:43:55.028" v="1700" actId="20577"/>
        <pc:sldMkLst>
          <pc:docMk/>
          <pc:sldMk cId="2100006814" sldId="401"/>
        </pc:sldMkLst>
        <pc:spChg chg="mod">
          <ac:chgData name="Vokolos,Filippos" userId="2920ea6e-49e1-4935-94c9-401d722189eb" providerId="ADAL" clId="{6A34CC8E-9487-2D4C-8432-077FAD493554}" dt="2022-04-13T13:43:55.028" v="1700" actId="20577"/>
          <ac:spMkLst>
            <pc:docMk/>
            <pc:sldMk cId="2100006814" sldId="401"/>
            <ac:spMk id="3" creationId="{00000000-0000-0000-0000-000000000000}"/>
          </ac:spMkLst>
        </pc:spChg>
      </pc:sldChg>
      <pc:sldChg chg="modSp add mod">
        <pc:chgData name="Vokolos,Filippos" userId="2920ea6e-49e1-4935-94c9-401d722189eb" providerId="ADAL" clId="{6A34CC8E-9487-2D4C-8432-077FAD493554}" dt="2022-04-13T13:45:11.089" v="1709" actId="20577"/>
        <pc:sldMkLst>
          <pc:docMk/>
          <pc:sldMk cId="3376735626" sldId="402"/>
        </pc:sldMkLst>
        <pc:spChg chg="mod">
          <ac:chgData name="Vokolos,Filippos" userId="2920ea6e-49e1-4935-94c9-401d722189eb" providerId="ADAL" clId="{6A34CC8E-9487-2D4C-8432-077FAD493554}" dt="2022-04-13T13:45:11.089" v="1709" actId="20577"/>
          <ac:spMkLst>
            <pc:docMk/>
            <pc:sldMk cId="3376735626" sldId="402"/>
            <ac:spMk id="3" creationId="{00000000-0000-0000-0000-000000000000}"/>
          </ac:spMkLst>
        </pc:spChg>
      </pc:sldChg>
      <pc:sldChg chg="modSp add mod">
        <pc:chgData name="Vokolos,Filippos" userId="2920ea6e-49e1-4935-94c9-401d722189eb" providerId="ADAL" clId="{6A34CC8E-9487-2D4C-8432-077FAD493554}" dt="2022-04-13T14:31:16.640" v="1977" actId="207"/>
        <pc:sldMkLst>
          <pc:docMk/>
          <pc:sldMk cId="1556769350" sldId="403"/>
        </pc:sldMkLst>
        <pc:spChg chg="mod">
          <ac:chgData name="Vokolos,Filippos" userId="2920ea6e-49e1-4935-94c9-401d722189eb" providerId="ADAL" clId="{6A34CC8E-9487-2D4C-8432-077FAD493554}" dt="2022-04-13T14:02:51.991" v="1877" actId="20577"/>
          <ac:spMkLst>
            <pc:docMk/>
            <pc:sldMk cId="1556769350" sldId="403"/>
            <ac:spMk id="2" creationId="{00000000-0000-0000-0000-000000000000}"/>
          </ac:spMkLst>
        </pc:spChg>
        <pc:spChg chg="mod">
          <ac:chgData name="Vokolos,Filippos" userId="2920ea6e-49e1-4935-94c9-401d722189eb" providerId="ADAL" clId="{6A34CC8E-9487-2D4C-8432-077FAD493554}" dt="2022-04-13T14:31:16.640" v="1977" actId="207"/>
          <ac:spMkLst>
            <pc:docMk/>
            <pc:sldMk cId="1556769350" sldId="403"/>
            <ac:spMk id="3" creationId="{00000000-0000-0000-0000-000000000000}"/>
          </ac:spMkLst>
        </pc:spChg>
      </pc:sldChg>
      <pc:sldChg chg="add">
        <pc:chgData name="Vokolos,Filippos" userId="2920ea6e-49e1-4935-94c9-401d722189eb" providerId="ADAL" clId="{6A34CC8E-9487-2D4C-8432-077FAD493554}" dt="2022-04-13T12:04:29.514" v="384"/>
        <pc:sldMkLst>
          <pc:docMk/>
          <pc:sldMk cId="330685861" sldId="404"/>
        </pc:sldMkLst>
      </pc:sldChg>
      <pc:sldChg chg="add">
        <pc:chgData name="Vokolos,Filippos" userId="2920ea6e-49e1-4935-94c9-401d722189eb" providerId="ADAL" clId="{6A34CC8E-9487-2D4C-8432-077FAD493554}" dt="2022-04-13T12:04:29.514" v="384"/>
        <pc:sldMkLst>
          <pc:docMk/>
          <pc:sldMk cId="4119181882" sldId="405"/>
        </pc:sldMkLst>
      </pc:sldChg>
      <pc:sldChg chg="modSp add mod">
        <pc:chgData name="Vokolos,Filippos" userId="2920ea6e-49e1-4935-94c9-401d722189eb" providerId="ADAL" clId="{6A34CC8E-9487-2D4C-8432-077FAD493554}" dt="2022-04-13T14:47:31.045" v="1983" actId="108"/>
        <pc:sldMkLst>
          <pc:docMk/>
          <pc:sldMk cId="3726343130" sldId="406"/>
        </pc:sldMkLst>
        <pc:spChg chg="mod">
          <ac:chgData name="Vokolos,Filippos" userId="2920ea6e-49e1-4935-94c9-401d722189eb" providerId="ADAL" clId="{6A34CC8E-9487-2D4C-8432-077FAD493554}" dt="2022-04-13T14:47:31.045" v="1983" actId="108"/>
          <ac:spMkLst>
            <pc:docMk/>
            <pc:sldMk cId="3726343130" sldId="406"/>
            <ac:spMk id="3" creationId="{00000000-0000-0000-0000-000000000000}"/>
          </ac:spMkLst>
        </pc:spChg>
      </pc:sldChg>
      <pc:sldChg chg="modSp add mod">
        <pc:chgData name="Vokolos,Filippos" userId="2920ea6e-49e1-4935-94c9-401d722189eb" providerId="ADAL" clId="{6A34CC8E-9487-2D4C-8432-077FAD493554}" dt="2022-04-13T14:52:22.683" v="1984" actId="20577"/>
        <pc:sldMkLst>
          <pc:docMk/>
          <pc:sldMk cId="1458205534" sldId="407"/>
        </pc:sldMkLst>
        <pc:spChg chg="mod">
          <ac:chgData name="Vokolos,Filippos" userId="2920ea6e-49e1-4935-94c9-401d722189eb" providerId="ADAL" clId="{6A34CC8E-9487-2D4C-8432-077FAD493554}" dt="2022-04-13T14:52:22.683" v="1984" actId="20577"/>
          <ac:spMkLst>
            <pc:docMk/>
            <pc:sldMk cId="1458205534" sldId="407"/>
            <ac:spMk id="3" creationId="{00000000-0000-0000-0000-000000000000}"/>
          </ac:spMkLst>
        </pc:spChg>
      </pc:sldChg>
      <pc:sldChg chg="modSp add mod">
        <pc:chgData name="Vokolos,Filippos" userId="2920ea6e-49e1-4935-94c9-401d722189eb" providerId="ADAL" clId="{6A34CC8E-9487-2D4C-8432-077FAD493554}" dt="2022-04-13T13:48:58.802" v="1754" actId="2711"/>
        <pc:sldMkLst>
          <pc:docMk/>
          <pc:sldMk cId="4245426994" sldId="408"/>
        </pc:sldMkLst>
        <pc:spChg chg="mod">
          <ac:chgData name="Vokolos,Filippos" userId="2920ea6e-49e1-4935-94c9-401d722189eb" providerId="ADAL" clId="{6A34CC8E-9487-2D4C-8432-077FAD493554}" dt="2022-04-13T12:12:16.932" v="452" actId="255"/>
          <ac:spMkLst>
            <pc:docMk/>
            <pc:sldMk cId="4245426994" sldId="408"/>
            <ac:spMk id="2" creationId="{00000000-0000-0000-0000-000000000000}"/>
          </ac:spMkLst>
        </pc:spChg>
        <pc:spChg chg="mod">
          <ac:chgData name="Vokolos,Filippos" userId="2920ea6e-49e1-4935-94c9-401d722189eb" providerId="ADAL" clId="{6A34CC8E-9487-2D4C-8432-077FAD493554}" dt="2022-04-13T13:48:58.802" v="1754" actId="2711"/>
          <ac:spMkLst>
            <pc:docMk/>
            <pc:sldMk cId="4245426994" sldId="408"/>
            <ac:spMk id="3" creationId="{00000000-0000-0000-0000-000000000000}"/>
          </ac:spMkLst>
        </pc:spChg>
      </pc:sldChg>
      <pc:sldChg chg="modSp add mod">
        <pc:chgData name="Vokolos,Filippos" userId="2920ea6e-49e1-4935-94c9-401d722189eb" providerId="ADAL" clId="{6A34CC8E-9487-2D4C-8432-077FAD493554}" dt="2022-04-13T15:03:12.348" v="1987" actId="207"/>
        <pc:sldMkLst>
          <pc:docMk/>
          <pc:sldMk cId="2671349451" sldId="409"/>
        </pc:sldMkLst>
        <pc:spChg chg="mod">
          <ac:chgData name="Vokolos,Filippos" userId="2920ea6e-49e1-4935-94c9-401d722189eb" providerId="ADAL" clId="{6A34CC8E-9487-2D4C-8432-077FAD493554}" dt="2022-04-13T15:03:12.348" v="1987" actId="207"/>
          <ac:spMkLst>
            <pc:docMk/>
            <pc:sldMk cId="2671349451" sldId="409"/>
            <ac:spMk id="3" creationId="{00000000-0000-0000-0000-000000000000}"/>
          </ac:spMkLst>
        </pc:spChg>
      </pc:sldChg>
      <pc:sldChg chg="add">
        <pc:chgData name="Vokolos,Filippos" userId="2920ea6e-49e1-4935-94c9-401d722189eb" providerId="ADAL" clId="{6A34CC8E-9487-2D4C-8432-077FAD493554}" dt="2022-04-13T12:04:29.514" v="384"/>
        <pc:sldMkLst>
          <pc:docMk/>
          <pc:sldMk cId="1293268571" sldId="410"/>
        </pc:sldMkLst>
      </pc:sldChg>
      <pc:sldChg chg="add">
        <pc:chgData name="Vokolos,Filippos" userId="2920ea6e-49e1-4935-94c9-401d722189eb" providerId="ADAL" clId="{6A34CC8E-9487-2D4C-8432-077FAD493554}" dt="2022-04-13T12:04:29.514" v="384"/>
        <pc:sldMkLst>
          <pc:docMk/>
          <pc:sldMk cId="2629219666" sldId="411"/>
        </pc:sldMkLst>
      </pc:sldChg>
      <pc:sldChg chg="modSp add mod">
        <pc:chgData name="Vokolos,Filippos" userId="2920ea6e-49e1-4935-94c9-401d722189eb" providerId="ADAL" clId="{6A34CC8E-9487-2D4C-8432-077FAD493554}" dt="2022-04-13T15:07:37.260" v="1988" actId="948"/>
        <pc:sldMkLst>
          <pc:docMk/>
          <pc:sldMk cId="1895539277" sldId="412"/>
        </pc:sldMkLst>
        <pc:spChg chg="mod">
          <ac:chgData name="Vokolos,Filippos" userId="2920ea6e-49e1-4935-94c9-401d722189eb" providerId="ADAL" clId="{6A34CC8E-9487-2D4C-8432-077FAD493554}" dt="2022-04-13T15:07:37.260" v="1988" actId="948"/>
          <ac:spMkLst>
            <pc:docMk/>
            <pc:sldMk cId="1895539277" sldId="412"/>
            <ac:spMk id="3" creationId="{00000000-0000-0000-0000-000000000000}"/>
          </ac:spMkLst>
        </pc:spChg>
      </pc:sldChg>
      <pc:sldChg chg="modSp add mod">
        <pc:chgData name="Vokolos,Filippos" userId="2920ea6e-49e1-4935-94c9-401d722189eb" providerId="ADAL" clId="{6A34CC8E-9487-2D4C-8432-077FAD493554}" dt="2022-04-13T15:08:56.373" v="1989" actId="2711"/>
        <pc:sldMkLst>
          <pc:docMk/>
          <pc:sldMk cId="2822071084" sldId="413"/>
        </pc:sldMkLst>
        <pc:spChg chg="mod">
          <ac:chgData name="Vokolos,Filippos" userId="2920ea6e-49e1-4935-94c9-401d722189eb" providerId="ADAL" clId="{6A34CC8E-9487-2D4C-8432-077FAD493554}" dt="2022-04-13T14:03:13.263" v="1881" actId="20577"/>
          <ac:spMkLst>
            <pc:docMk/>
            <pc:sldMk cId="2822071084" sldId="413"/>
            <ac:spMk id="2" creationId="{00000000-0000-0000-0000-000000000000}"/>
          </ac:spMkLst>
        </pc:spChg>
        <pc:spChg chg="mod">
          <ac:chgData name="Vokolos,Filippos" userId="2920ea6e-49e1-4935-94c9-401d722189eb" providerId="ADAL" clId="{6A34CC8E-9487-2D4C-8432-077FAD493554}" dt="2022-04-13T15:08:56.373" v="1989" actId="2711"/>
          <ac:spMkLst>
            <pc:docMk/>
            <pc:sldMk cId="2822071084" sldId="413"/>
            <ac:spMk id="3" creationId="{00000000-0000-0000-0000-000000000000}"/>
          </ac:spMkLst>
        </pc:spChg>
      </pc:sldChg>
      <pc:sldChg chg="modSp add mod">
        <pc:chgData name="Vokolos,Filippos" userId="2920ea6e-49e1-4935-94c9-401d722189eb" providerId="ADAL" clId="{6A34CC8E-9487-2D4C-8432-077FAD493554}" dt="2022-04-13T15:11:58.352" v="1990" actId="948"/>
        <pc:sldMkLst>
          <pc:docMk/>
          <pc:sldMk cId="1580686782" sldId="414"/>
        </pc:sldMkLst>
        <pc:spChg chg="mod">
          <ac:chgData name="Vokolos,Filippos" userId="2920ea6e-49e1-4935-94c9-401d722189eb" providerId="ADAL" clId="{6A34CC8E-9487-2D4C-8432-077FAD493554}" dt="2022-04-13T14:03:25.481" v="1887" actId="20577"/>
          <ac:spMkLst>
            <pc:docMk/>
            <pc:sldMk cId="1580686782" sldId="414"/>
            <ac:spMk id="2" creationId="{00000000-0000-0000-0000-000000000000}"/>
          </ac:spMkLst>
        </pc:spChg>
        <pc:spChg chg="mod">
          <ac:chgData name="Vokolos,Filippos" userId="2920ea6e-49e1-4935-94c9-401d722189eb" providerId="ADAL" clId="{6A34CC8E-9487-2D4C-8432-077FAD493554}" dt="2022-04-13T15:11:58.352" v="1990" actId="948"/>
          <ac:spMkLst>
            <pc:docMk/>
            <pc:sldMk cId="1580686782" sldId="414"/>
            <ac:spMk id="3" creationId="{00000000-0000-0000-0000-000000000000}"/>
          </ac:spMkLst>
        </pc:spChg>
      </pc:sldChg>
      <pc:sldChg chg="modSp add mod">
        <pc:chgData name="Vokolos,Filippos" userId="2920ea6e-49e1-4935-94c9-401d722189eb" providerId="ADAL" clId="{6A34CC8E-9487-2D4C-8432-077FAD493554}" dt="2022-04-13T15:12:30.983" v="1996" actId="20577"/>
        <pc:sldMkLst>
          <pc:docMk/>
          <pc:sldMk cId="1636494948" sldId="415"/>
        </pc:sldMkLst>
        <pc:spChg chg="mod">
          <ac:chgData name="Vokolos,Filippos" userId="2920ea6e-49e1-4935-94c9-401d722189eb" providerId="ADAL" clId="{6A34CC8E-9487-2D4C-8432-077FAD493554}" dt="2022-04-13T14:03:45.676" v="1894" actId="20577"/>
          <ac:spMkLst>
            <pc:docMk/>
            <pc:sldMk cId="1636494948" sldId="415"/>
            <ac:spMk id="2" creationId="{00000000-0000-0000-0000-000000000000}"/>
          </ac:spMkLst>
        </pc:spChg>
        <pc:spChg chg="mod">
          <ac:chgData name="Vokolos,Filippos" userId="2920ea6e-49e1-4935-94c9-401d722189eb" providerId="ADAL" clId="{6A34CC8E-9487-2D4C-8432-077FAD493554}" dt="2022-04-13T15:12:30.983" v="1996" actId="20577"/>
          <ac:spMkLst>
            <pc:docMk/>
            <pc:sldMk cId="1636494948" sldId="415"/>
            <ac:spMk id="3" creationId="{00000000-0000-0000-0000-000000000000}"/>
          </ac:spMkLst>
        </pc:spChg>
      </pc:sldChg>
      <pc:sldChg chg="modSp add mod">
        <pc:chgData name="Vokolos,Filippos" userId="2920ea6e-49e1-4935-94c9-401d722189eb" providerId="ADAL" clId="{6A34CC8E-9487-2D4C-8432-077FAD493554}" dt="2022-04-13T14:04:04.182" v="1900" actId="20577"/>
        <pc:sldMkLst>
          <pc:docMk/>
          <pc:sldMk cId="3117348699" sldId="416"/>
        </pc:sldMkLst>
        <pc:spChg chg="mod">
          <ac:chgData name="Vokolos,Filippos" userId="2920ea6e-49e1-4935-94c9-401d722189eb" providerId="ADAL" clId="{6A34CC8E-9487-2D4C-8432-077FAD493554}" dt="2022-04-13T14:04:04.182" v="1900" actId="20577"/>
          <ac:spMkLst>
            <pc:docMk/>
            <pc:sldMk cId="3117348699" sldId="416"/>
            <ac:spMk id="2" creationId="{00000000-0000-0000-0000-000000000000}"/>
          </ac:spMkLst>
        </pc:spChg>
      </pc:sldChg>
      <pc:sldChg chg="modSp add mod">
        <pc:chgData name="Vokolos,Filippos" userId="2920ea6e-49e1-4935-94c9-401d722189eb" providerId="ADAL" clId="{6A34CC8E-9487-2D4C-8432-077FAD493554}" dt="2022-04-13T14:04:09.826" v="1902" actId="20577"/>
        <pc:sldMkLst>
          <pc:docMk/>
          <pc:sldMk cId="2006094876" sldId="417"/>
        </pc:sldMkLst>
        <pc:spChg chg="mod">
          <ac:chgData name="Vokolos,Filippos" userId="2920ea6e-49e1-4935-94c9-401d722189eb" providerId="ADAL" clId="{6A34CC8E-9487-2D4C-8432-077FAD493554}" dt="2022-04-13T14:04:09.826" v="1902" actId="20577"/>
          <ac:spMkLst>
            <pc:docMk/>
            <pc:sldMk cId="2006094876" sldId="417"/>
            <ac:spMk id="2" creationId="{00000000-0000-0000-0000-000000000000}"/>
          </ac:spMkLst>
        </pc:spChg>
      </pc:sldChg>
      <pc:sldChg chg="modSp add mod">
        <pc:chgData name="Vokolos,Filippos" userId="2920ea6e-49e1-4935-94c9-401d722189eb" providerId="ADAL" clId="{6A34CC8E-9487-2D4C-8432-077FAD493554}" dt="2022-04-13T15:24:32.391" v="2092" actId="20577"/>
        <pc:sldMkLst>
          <pc:docMk/>
          <pc:sldMk cId="1391337782" sldId="418"/>
        </pc:sldMkLst>
        <pc:spChg chg="mod">
          <ac:chgData name="Vokolos,Filippos" userId="2920ea6e-49e1-4935-94c9-401d722189eb" providerId="ADAL" clId="{6A34CC8E-9487-2D4C-8432-077FAD493554}" dt="2022-04-13T15:21:40.248" v="2012" actId="255"/>
          <ac:spMkLst>
            <pc:docMk/>
            <pc:sldMk cId="1391337782" sldId="418"/>
            <ac:spMk id="2" creationId="{00000000-0000-0000-0000-000000000000}"/>
          </ac:spMkLst>
        </pc:spChg>
        <pc:spChg chg="mod">
          <ac:chgData name="Vokolos,Filippos" userId="2920ea6e-49e1-4935-94c9-401d722189eb" providerId="ADAL" clId="{6A34CC8E-9487-2D4C-8432-077FAD493554}" dt="2022-04-13T15:24:32.391" v="2092" actId="20577"/>
          <ac:spMkLst>
            <pc:docMk/>
            <pc:sldMk cId="1391337782" sldId="418"/>
            <ac:spMk id="3" creationId="{00000000-0000-0000-0000-000000000000}"/>
          </ac:spMkLst>
        </pc:spChg>
      </pc:sldChg>
      <pc:sldChg chg="modSp add mod ord">
        <pc:chgData name="Vokolos,Filippos" userId="2920ea6e-49e1-4935-94c9-401d722189eb" providerId="ADAL" clId="{6A34CC8E-9487-2D4C-8432-077FAD493554}" dt="2022-04-13T15:22:28.539" v="2032" actId="20577"/>
        <pc:sldMkLst>
          <pc:docMk/>
          <pc:sldMk cId="49154015" sldId="419"/>
        </pc:sldMkLst>
        <pc:spChg chg="mod">
          <ac:chgData name="Vokolos,Filippos" userId="2920ea6e-49e1-4935-94c9-401d722189eb" providerId="ADAL" clId="{6A34CC8E-9487-2D4C-8432-077FAD493554}" dt="2022-04-13T14:04:20.623" v="1906" actId="20577"/>
          <ac:spMkLst>
            <pc:docMk/>
            <pc:sldMk cId="49154015" sldId="419"/>
            <ac:spMk id="2" creationId="{00000000-0000-0000-0000-000000000000}"/>
          </ac:spMkLst>
        </pc:spChg>
        <pc:spChg chg="mod">
          <ac:chgData name="Vokolos,Filippos" userId="2920ea6e-49e1-4935-94c9-401d722189eb" providerId="ADAL" clId="{6A34CC8E-9487-2D4C-8432-077FAD493554}" dt="2022-04-13T15:22:28.539" v="2032" actId="20577"/>
          <ac:spMkLst>
            <pc:docMk/>
            <pc:sldMk cId="49154015" sldId="419"/>
            <ac:spMk id="3" creationId="{00000000-0000-0000-0000-000000000000}"/>
          </ac:spMkLst>
        </pc:spChg>
      </pc:sldChg>
      <pc:sldChg chg="modSp add mod">
        <pc:chgData name="Vokolos,Filippos" userId="2920ea6e-49e1-4935-94c9-401d722189eb" providerId="ADAL" clId="{6A34CC8E-9487-2D4C-8432-077FAD493554}" dt="2022-04-13T15:25:04.915" v="2094" actId="20577"/>
        <pc:sldMkLst>
          <pc:docMk/>
          <pc:sldMk cId="1139807135" sldId="420"/>
        </pc:sldMkLst>
        <pc:spChg chg="mod">
          <ac:chgData name="Vokolos,Filippos" userId="2920ea6e-49e1-4935-94c9-401d722189eb" providerId="ADAL" clId="{6A34CC8E-9487-2D4C-8432-077FAD493554}" dt="2022-04-13T14:04:47.140" v="1921" actId="255"/>
          <ac:spMkLst>
            <pc:docMk/>
            <pc:sldMk cId="1139807135" sldId="420"/>
            <ac:spMk id="2" creationId="{00000000-0000-0000-0000-000000000000}"/>
          </ac:spMkLst>
        </pc:spChg>
        <pc:spChg chg="mod">
          <ac:chgData name="Vokolos,Filippos" userId="2920ea6e-49e1-4935-94c9-401d722189eb" providerId="ADAL" clId="{6A34CC8E-9487-2D4C-8432-077FAD493554}" dt="2022-04-13T15:25:04.915" v="2094" actId="20577"/>
          <ac:spMkLst>
            <pc:docMk/>
            <pc:sldMk cId="1139807135" sldId="420"/>
            <ac:spMk id="3" creationId="{00000000-0000-0000-0000-000000000000}"/>
          </ac:spMkLst>
        </pc:spChg>
      </pc:sldChg>
      <pc:sldChg chg="modSp add mod">
        <pc:chgData name="Vokolos,Filippos" userId="2920ea6e-49e1-4935-94c9-401d722189eb" providerId="ADAL" clId="{6A34CC8E-9487-2D4C-8432-077FAD493554}" dt="2022-04-13T14:25:45.141" v="1975" actId="20577"/>
        <pc:sldMkLst>
          <pc:docMk/>
          <pc:sldMk cId="2502369320" sldId="435"/>
        </pc:sldMkLst>
        <pc:spChg chg="mod">
          <ac:chgData name="Vokolos,Filippos" userId="2920ea6e-49e1-4935-94c9-401d722189eb" providerId="ADAL" clId="{6A34CC8E-9487-2D4C-8432-077FAD493554}" dt="2022-04-13T14:02:25.867" v="1871" actId="20577"/>
          <ac:spMkLst>
            <pc:docMk/>
            <pc:sldMk cId="2502369320" sldId="435"/>
            <ac:spMk id="2" creationId="{00000000-0000-0000-0000-000000000000}"/>
          </ac:spMkLst>
        </pc:spChg>
        <pc:spChg chg="mod">
          <ac:chgData name="Vokolos,Filippos" userId="2920ea6e-49e1-4935-94c9-401d722189eb" providerId="ADAL" clId="{6A34CC8E-9487-2D4C-8432-077FAD493554}" dt="2022-04-13T14:25:45.141" v="1975" actId="20577"/>
          <ac:spMkLst>
            <pc:docMk/>
            <pc:sldMk cId="2502369320" sldId="435"/>
            <ac:spMk id="3" creationId="{00000000-0000-0000-0000-000000000000}"/>
          </ac:spMkLst>
        </pc:spChg>
      </pc:sldChg>
      <pc:sldChg chg="modSp mod">
        <pc:chgData name="Vokolos,Filippos" userId="2920ea6e-49e1-4935-94c9-401d722189eb" providerId="ADAL" clId="{6A34CC8E-9487-2D4C-8432-077FAD493554}" dt="2022-04-11T16:11:05.564" v="30" actId="20577"/>
        <pc:sldMkLst>
          <pc:docMk/>
          <pc:sldMk cId="536467430" sldId="467"/>
        </pc:sldMkLst>
        <pc:spChg chg="mod">
          <ac:chgData name="Vokolos,Filippos" userId="2920ea6e-49e1-4935-94c9-401d722189eb" providerId="ADAL" clId="{6A34CC8E-9487-2D4C-8432-077FAD493554}" dt="2022-04-11T16:11:05.564" v="30" actId="20577"/>
          <ac:spMkLst>
            <pc:docMk/>
            <pc:sldMk cId="536467430" sldId="467"/>
            <ac:spMk id="17410" creationId="{00000000-0000-0000-0000-000000000000}"/>
          </ac:spMkLst>
        </pc:spChg>
      </pc:sldChg>
      <pc:sldChg chg="modSp mod">
        <pc:chgData name="Vokolos,Filippos" userId="2920ea6e-49e1-4935-94c9-401d722189eb" providerId="ADAL" clId="{6A34CC8E-9487-2D4C-8432-077FAD493554}" dt="2022-04-11T16:11:28.065" v="32" actId="20577"/>
        <pc:sldMkLst>
          <pc:docMk/>
          <pc:sldMk cId="630186511" sldId="468"/>
        </pc:sldMkLst>
        <pc:spChg chg="mod">
          <ac:chgData name="Vokolos,Filippos" userId="2920ea6e-49e1-4935-94c9-401d722189eb" providerId="ADAL" clId="{6A34CC8E-9487-2D4C-8432-077FAD493554}" dt="2022-04-11T16:11:28.065" v="32" actId="20577"/>
          <ac:spMkLst>
            <pc:docMk/>
            <pc:sldMk cId="630186511" sldId="468"/>
            <ac:spMk id="19458" creationId="{00000000-0000-0000-0000-000000000000}"/>
          </ac:spMkLst>
        </pc:spChg>
      </pc:sldChg>
      <pc:sldChg chg="del">
        <pc:chgData name="Vokolos,Filippos" userId="2920ea6e-49e1-4935-94c9-401d722189eb" providerId="ADAL" clId="{6A34CC8E-9487-2D4C-8432-077FAD493554}" dt="2022-04-11T16:11:54.196" v="33" actId="2696"/>
        <pc:sldMkLst>
          <pc:docMk/>
          <pc:sldMk cId="1776097529" sldId="470"/>
        </pc:sldMkLst>
      </pc:sldChg>
      <pc:sldChg chg="modSp mod">
        <pc:chgData name="Vokolos,Filippos" userId="2920ea6e-49e1-4935-94c9-401d722189eb" providerId="ADAL" clId="{6A34CC8E-9487-2D4C-8432-077FAD493554}" dt="2022-04-13T19:12:47.104" v="2297" actId="20577"/>
        <pc:sldMkLst>
          <pc:docMk/>
          <pc:sldMk cId="2083337866" sldId="474"/>
        </pc:sldMkLst>
        <pc:spChg chg="mod">
          <ac:chgData name="Vokolos,Filippos" userId="2920ea6e-49e1-4935-94c9-401d722189eb" providerId="ADAL" clId="{6A34CC8E-9487-2D4C-8432-077FAD493554}" dt="2022-04-13T19:12:47.104" v="2297" actId="20577"/>
          <ac:spMkLst>
            <pc:docMk/>
            <pc:sldMk cId="2083337866" sldId="474"/>
            <ac:spMk id="29698" creationId="{00000000-0000-0000-0000-000000000000}"/>
          </ac:spMkLst>
        </pc:spChg>
      </pc:sldChg>
      <pc:sldChg chg="modSp mod">
        <pc:chgData name="Vokolos,Filippos" userId="2920ea6e-49e1-4935-94c9-401d722189eb" providerId="ADAL" clId="{6A34CC8E-9487-2D4C-8432-077FAD493554}" dt="2022-04-13T19:14:02.507" v="2299" actId="20577"/>
        <pc:sldMkLst>
          <pc:docMk/>
          <pc:sldMk cId="3195714128" sldId="476"/>
        </pc:sldMkLst>
        <pc:spChg chg="mod">
          <ac:chgData name="Vokolos,Filippos" userId="2920ea6e-49e1-4935-94c9-401d722189eb" providerId="ADAL" clId="{6A34CC8E-9487-2D4C-8432-077FAD493554}" dt="2022-04-13T19:14:02.507" v="2299" actId="20577"/>
          <ac:spMkLst>
            <pc:docMk/>
            <pc:sldMk cId="3195714128" sldId="476"/>
            <ac:spMk id="32770" creationId="{00000000-0000-0000-0000-000000000000}"/>
          </ac:spMkLst>
        </pc:spChg>
      </pc:sldChg>
      <pc:sldChg chg="add">
        <pc:chgData name="Vokolos,Filippos" userId="2920ea6e-49e1-4935-94c9-401d722189eb" providerId="ADAL" clId="{6A34CC8E-9487-2D4C-8432-077FAD493554}" dt="2022-04-13T19:18:17.045" v="2310"/>
        <pc:sldMkLst>
          <pc:docMk/>
          <pc:sldMk cId="387342235" sldId="480"/>
        </pc:sldMkLst>
      </pc:sldChg>
      <pc:sldChg chg="modSp del mod">
        <pc:chgData name="Vokolos,Filippos" userId="2920ea6e-49e1-4935-94c9-401d722189eb" providerId="ADAL" clId="{6A34CC8E-9487-2D4C-8432-077FAD493554}" dt="2022-04-13T19:17:44.535" v="2305" actId="2696"/>
        <pc:sldMkLst>
          <pc:docMk/>
          <pc:sldMk cId="3798865844" sldId="480"/>
        </pc:sldMkLst>
        <pc:spChg chg="mod">
          <ac:chgData name="Vokolos,Filippos" userId="2920ea6e-49e1-4935-94c9-401d722189eb" providerId="ADAL" clId="{6A34CC8E-9487-2D4C-8432-077FAD493554}" dt="2022-04-13T19:14:35.581" v="2304" actId="20577"/>
          <ac:spMkLst>
            <pc:docMk/>
            <pc:sldMk cId="3798865844" sldId="480"/>
            <ac:spMk id="38914" creationId="{00000000-0000-0000-0000-000000000000}"/>
          </ac:spMkLst>
        </pc:spChg>
      </pc:sldChg>
      <pc:sldChg chg="add">
        <pc:chgData name="Vokolos,Filippos" userId="2920ea6e-49e1-4935-94c9-401d722189eb" providerId="ADAL" clId="{6A34CC8E-9487-2D4C-8432-077FAD493554}" dt="2022-04-13T19:18:17.045" v="2310"/>
        <pc:sldMkLst>
          <pc:docMk/>
          <pc:sldMk cId="346318411" sldId="483"/>
        </pc:sldMkLst>
      </pc:sldChg>
      <pc:sldChg chg="modSp del mod">
        <pc:chgData name="Vokolos,Filippos" userId="2920ea6e-49e1-4935-94c9-401d722189eb" providerId="ADAL" clId="{6A34CC8E-9487-2D4C-8432-077FAD493554}" dt="2022-04-13T19:17:44.600" v="2308" actId="2696"/>
        <pc:sldMkLst>
          <pc:docMk/>
          <pc:sldMk cId="2387789319" sldId="483"/>
        </pc:sldMkLst>
        <pc:spChg chg="mod">
          <ac:chgData name="Vokolos,Filippos" userId="2920ea6e-49e1-4935-94c9-401d722189eb" providerId="ADAL" clId="{6A34CC8E-9487-2D4C-8432-077FAD493554}" dt="2022-04-13T13:08:55.163" v="1302" actId="404"/>
          <ac:spMkLst>
            <pc:docMk/>
            <pc:sldMk cId="2387789319" sldId="483"/>
            <ac:spMk id="43010" creationId="{00000000-0000-0000-0000-000000000000}"/>
          </ac:spMkLst>
        </pc:spChg>
      </pc:sldChg>
      <pc:sldChg chg="addSp modSp mod">
        <pc:chgData name="Vokolos,Filippos" userId="2920ea6e-49e1-4935-94c9-401d722189eb" providerId="ADAL" clId="{6A34CC8E-9487-2D4C-8432-077FAD493554}" dt="2022-04-13T15:31:33.944" v="2101" actId="1037"/>
        <pc:sldMkLst>
          <pc:docMk/>
          <pc:sldMk cId="1567828347" sldId="487"/>
        </pc:sldMkLst>
        <pc:spChg chg="add mod">
          <ac:chgData name="Vokolos,Filippos" userId="2920ea6e-49e1-4935-94c9-401d722189eb" providerId="ADAL" clId="{6A34CC8E-9487-2D4C-8432-077FAD493554}" dt="2022-04-13T12:52:58.202" v="1051" actId="14100"/>
          <ac:spMkLst>
            <pc:docMk/>
            <pc:sldMk cId="1567828347" sldId="487"/>
            <ac:spMk id="19" creationId="{9BB1C8BA-5D75-114D-A4AC-5650C746B62F}"/>
          </ac:spMkLst>
        </pc:spChg>
        <pc:spChg chg="add mod">
          <ac:chgData name="Vokolos,Filippos" userId="2920ea6e-49e1-4935-94c9-401d722189eb" providerId="ADAL" clId="{6A34CC8E-9487-2D4C-8432-077FAD493554}" dt="2022-04-13T12:53:40.240" v="1159" actId="1076"/>
          <ac:spMkLst>
            <pc:docMk/>
            <pc:sldMk cId="1567828347" sldId="487"/>
            <ac:spMk id="20" creationId="{DC47CA6E-7E92-CA4A-AC55-01D717BDED5B}"/>
          </ac:spMkLst>
        </pc:spChg>
        <pc:spChg chg="mod">
          <ac:chgData name="Vokolos,Filippos" userId="2920ea6e-49e1-4935-94c9-401d722189eb" providerId="ADAL" clId="{6A34CC8E-9487-2D4C-8432-077FAD493554}" dt="2022-04-13T12:53:15.099" v="1106" actId="1038"/>
          <ac:spMkLst>
            <pc:docMk/>
            <pc:sldMk cId="1567828347" sldId="487"/>
            <ac:spMk id="667656" creationId="{00000000-0000-0000-0000-000000000000}"/>
          </ac:spMkLst>
        </pc:spChg>
        <pc:spChg chg="mod">
          <ac:chgData name="Vokolos,Filippos" userId="2920ea6e-49e1-4935-94c9-401d722189eb" providerId="ADAL" clId="{6A34CC8E-9487-2D4C-8432-077FAD493554}" dt="2022-04-13T12:52:46.999" v="1037" actId="1037"/>
          <ac:spMkLst>
            <pc:docMk/>
            <pc:sldMk cId="1567828347" sldId="487"/>
            <ac:spMk id="667657" creationId="{00000000-0000-0000-0000-000000000000}"/>
          </ac:spMkLst>
        </pc:spChg>
        <pc:spChg chg="mod">
          <ac:chgData name="Vokolos,Filippos" userId="2920ea6e-49e1-4935-94c9-401d722189eb" providerId="ADAL" clId="{6A34CC8E-9487-2D4C-8432-077FAD493554}" dt="2022-04-13T12:53:10.376" v="1092" actId="1038"/>
          <ac:spMkLst>
            <pc:docMk/>
            <pc:sldMk cId="1567828347" sldId="487"/>
            <ac:spMk id="667658" creationId="{00000000-0000-0000-0000-000000000000}"/>
          </ac:spMkLst>
        </pc:spChg>
        <pc:spChg chg="mod">
          <ac:chgData name="Vokolos,Filippos" userId="2920ea6e-49e1-4935-94c9-401d722189eb" providerId="ADAL" clId="{6A34CC8E-9487-2D4C-8432-077FAD493554}" dt="2022-04-13T15:31:33.944" v="2101" actId="1037"/>
          <ac:spMkLst>
            <pc:docMk/>
            <pc:sldMk cId="1567828347" sldId="487"/>
            <ac:spMk id="667660" creationId="{00000000-0000-0000-0000-000000000000}"/>
          </ac:spMkLst>
        </pc:spChg>
        <pc:spChg chg="mod">
          <ac:chgData name="Vokolos,Filippos" userId="2920ea6e-49e1-4935-94c9-401d722189eb" providerId="ADAL" clId="{6A34CC8E-9487-2D4C-8432-077FAD493554}" dt="2022-04-13T12:53:29.668" v="1157" actId="1037"/>
          <ac:spMkLst>
            <pc:docMk/>
            <pc:sldMk cId="1567828347" sldId="487"/>
            <ac:spMk id="667662" creationId="{00000000-0000-0000-0000-000000000000}"/>
          </ac:spMkLst>
        </pc:spChg>
        <pc:spChg chg="mod">
          <ac:chgData name="Vokolos,Filippos" userId="2920ea6e-49e1-4935-94c9-401d722189eb" providerId="ADAL" clId="{6A34CC8E-9487-2D4C-8432-077FAD493554}" dt="2022-04-13T12:52:01.581" v="999" actId="1037"/>
          <ac:spMkLst>
            <pc:docMk/>
            <pc:sldMk cId="1567828347" sldId="487"/>
            <ac:spMk id="667663" creationId="{00000000-0000-0000-0000-000000000000}"/>
          </ac:spMkLst>
        </pc:spChg>
      </pc:sldChg>
      <pc:sldChg chg="modSp mod">
        <pc:chgData name="Vokolos,Filippos" userId="2920ea6e-49e1-4935-94c9-401d722189eb" providerId="ADAL" clId="{6A34CC8E-9487-2D4C-8432-077FAD493554}" dt="2022-04-13T13:14:57.328" v="1351" actId="20577"/>
        <pc:sldMkLst>
          <pc:docMk/>
          <pc:sldMk cId="3314217942" sldId="488"/>
        </pc:sldMkLst>
        <pc:spChg chg="mod">
          <ac:chgData name="Vokolos,Filippos" userId="2920ea6e-49e1-4935-94c9-401d722189eb" providerId="ADAL" clId="{6A34CC8E-9487-2D4C-8432-077FAD493554}" dt="2022-04-13T13:14:57.328" v="1351" actId="20577"/>
          <ac:spMkLst>
            <pc:docMk/>
            <pc:sldMk cId="3314217942" sldId="488"/>
            <ac:spMk id="51202" creationId="{00000000-0000-0000-0000-000000000000}"/>
          </ac:spMkLst>
        </pc:spChg>
      </pc:sldChg>
      <pc:sldChg chg="modSp mod">
        <pc:chgData name="Vokolos,Filippos" userId="2920ea6e-49e1-4935-94c9-401d722189eb" providerId="ADAL" clId="{6A34CC8E-9487-2D4C-8432-077FAD493554}" dt="2022-04-13T23:09:56.462" v="2484" actId="20577"/>
        <pc:sldMkLst>
          <pc:docMk/>
          <pc:sldMk cId="3565450207" sldId="489"/>
        </pc:sldMkLst>
        <pc:spChg chg="mod">
          <ac:chgData name="Vokolos,Filippos" userId="2920ea6e-49e1-4935-94c9-401d722189eb" providerId="ADAL" clId="{6A34CC8E-9487-2D4C-8432-077FAD493554}" dt="2022-04-13T23:09:56.462" v="2484" actId="20577"/>
          <ac:spMkLst>
            <pc:docMk/>
            <pc:sldMk cId="3565450207" sldId="489"/>
            <ac:spMk id="52226" creationId="{00000000-0000-0000-0000-000000000000}"/>
          </ac:spMkLst>
        </pc:spChg>
      </pc:sldChg>
      <pc:sldChg chg="modSp mod">
        <pc:chgData name="Vokolos,Filippos" userId="2920ea6e-49e1-4935-94c9-401d722189eb" providerId="ADAL" clId="{6A34CC8E-9487-2D4C-8432-077FAD493554}" dt="2022-04-13T13:26:48.502" v="1615" actId="20577"/>
        <pc:sldMkLst>
          <pc:docMk/>
          <pc:sldMk cId="4079975970" sldId="491"/>
        </pc:sldMkLst>
        <pc:spChg chg="mod">
          <ac:chgData name="Vokolos,Filippos" userId="2920ea6e-49e1-4935-94c9-401d722189eb" providerId="ADAL" clId="{6A34CC8E-9487-2D4C-8432-077FAD493554}" dt="2022-04-13T13:26:48.502" v="1615" actId="20577"/>
          <ac:spMkLst>
            <pc:docMk/>
            <pc:sldMk cId="4079975970" sldId="491"/>
            <ac:spMk id="54274" creationId="{00000000-0000-0000-0000-000000000000}"/>
          </ac:spMkLst>
        </pc:spChg>
        <pc:spChg chg="mod">
          <ac:chgData name="Vokolos,Filippos" userId="2920ea6e-49e1-4935-94c9-401d722189eb" providerId="ADAL" clId="{6A34CC8E-9487-2D4C-8432-077FAD493554}" dt="2022-04-13T13:25:01.085" v="1579" actId="20577"/>
          <ac:spMkLst>
            <pc:docMk/>
            <pc:sldMk cId="4079975970" sldId="491"/>
            <ac:spMk id="54275" creationId="{00000000-0000-0000-0000-000000000000}"/>
          </ac:spMkLst>
        </pc:spChg>
      </pc:sldChg>
      <pc:sldChg chg="modSp del mod">
        <pc:chgData name="Vokolos,Filippos" userId="2920ea6e-49e1-4935-94c9-401d722189eb" providerId="ADAL" clId="{6A34CC8E-9487-2D4C-8432-077FAD493554}" dt="2022-04-13T13:25:39.057" v="1581" actId="2696"/>
        <pc:sldMkLst>
          <pc:docMk/>
          <pc:sldMk cId="4012699855" sldId="492"/>
        </pc:sldMkLst>
        <pc:spChg chg="mod">
          <ac:chgData name="Vokolos,Filippos" userId="2920ea6e-49e1-4935-94c9-401d722189eb" providerId="ADAL" clId="{6A34CC8E-9487-2D4C-8432-077FAD493554}" dt="2022-04-13T13:25:35.783" v="1580" actId="20577"/>
          <ac:spMkLst>
            <pc:docMk/>
            <pc:sldMk cId="4012699855" sldId="492"/>
            <ac:spMk id="55299" creationId="{00000000-0000-0000-0000-000000000000}"/>
          </ac:spMkLst>
        </pc:spChg>
      </pc:sldChg>
      <pc:sldChg chg="modSp mod">
        <pc:chgData name="Vokolos,Filippos" userId="2920ea6e-49e1-4935-94c9-401d722189eb" providerId="ADAL" clId="{6A34CC8E-9487-2D4C-8432-077FAD493554}" dt="2022-04-13T16:03:13.626" v="2235" actId="20577"/>
        <pc:sldMkLst>
          <pc:docMk/>
          <pc:sldMk cId="3415083270" sldId="503"/>
        </pc:sldMkLst>
        <pc:spChg chg="mod">
          <ac:chgData name="Vokolos,Filippos" userId="2920ea6e-49e1-4935-94c9-401d722189eb" providerId="ADAL" clId="{6A34CC8E-9487-2D4C-8432-077FAD493554}" dt="2022-04-13T16:03:13.626" v="2235" actId="20577"/>
          <ac:spMkLst>
            <pc:docMk/>
            <pc:sldMk cId="3415083270" sldId="503"/>
            <ac:spMk id="71682" creationId="{00000000-0000-0000-0000-000000000000}"/>
          </ac:spMkLst>
        </pc:spChg>
      </pc:sldChg>
      <pc:sldChg chg="modSp mod">
        <pc:chgData name="Vokolos,Filippos" userId="2920ea6e-49e1-4935-94c9-401d722189eb" providerId="ADAL" clId="{6A34CC8E-9487-2D4C-8432-077FAD493554}" dt="2022-04-13T15:34:05.116" v="2105" actId="948"/>
        <pc:sldMkLst>
          <pc:docMk/>
          <pc:sldMk cId="1174049063" sldId="521"/>
        </pc:sldMkLst>
        <pc:spChg chg="mod">
          <ac:chgData name="Vokolos,Filippos" userId="2920ea6e-49e1-4935-94c9-401d722189eb" providerId="ADAL" clId="{6A34CC8E-9487-2D4C-8432-077FAD493554}" dt="2022-04-13T15:34:05.116" v="2105" actId="948"/>
          <ac:spMkLst>
            <pc:docMk/>
            <pc:sldMk cId="1174049063" sldId="521"/>
            <ac:spMk id="93186" creationId="{00000000-0000-0000-0000-000000000000}"/>
          </ac:spMkLst>
        </pc:spChg>
      </pc:sldChg>
      <pc:sldChg chg="modSp mod">
        <pc:chgData name="Vokolos,Filippos" userId="2920ea6e-49e1-4935-94c9-401d722189eb" providerId="ADAL" clId="{6A34CC8E-9487-2D4C-8432-077FAD493554}" dt="2022-04-13T16:05:19.527" v="2251" actId="20577"/>
        <pc:sldMkLst>
          <pc:docMk/>
          <pc:sldMk cId="440405091" sldId="525"/>
        </pc:sldMkLst>
        <pc:spChg chg="mod">
          <ac:chgData name="Vokolos,Filippos" userId="2920ea6e-49e1-4935-94c9-401d722189eb" providerId="ADAL" clId="{6A34CC8E-9487-2D4C-8432-077FAD493554}" dt="2022-04-13T16:05:19.527" v="2251" actId="20577"/>
          <ac:spMkLst>
            <pc:docMk/>
            <pc:sldMk cId="440405091" sldId="525"/>
            <ac:spMk id="97283" creationId="{00000000-0000-0000-0000-000000000000}"/>
          </ac:spMkLst>
        </pc:spChg>
      </pc:sldChg>
      <pc:sldChg chg="modSp mod">
        <pc:chgData name="Vokolos,Filippos" userId="2920ea6e-49e1-4935-94c9-401d722189eb" providerId="ADAL" clId="{6A34CC8E-9487-2D4C-8432-077FAD493554}" dt="2022-04-13T16:06:46.227" v="2252" actId="404"/>
        <pc:sldMkLst>
          <pc:docMk/>
          <pc:sldMk cId="3618289125" sldId="530"/>
        </pc:sldMkLst>
        <pc:spChg chg="mod">
          <ac:chgData name="Vokolos,Filippos" userId="2920ea6e-49e1-4935-94c9-401d722189eb" providerId="ADAL" clId="{6A34CC8E-9487-2D4C-8432-077FAD493554}" dt="2022-04-13T16:06:46.227" v="2252" actId="404"/>
          <ac:spMkLst>
            <pc:docMk/>
            <pc:sldMk cId="3618289125" sldId="530"/>
            <ac:spMk id="102402" creationId="{00000000-0000-0000-0000-000000000000}"/>
          </ac:spMkLst>
        </pc:spChg>
      </pc:sldChg>
      <pc:sldChg chg="del">
        <pc:chgData name="Vokolos,Filippos" userId="2920ea6e-49e1-4935-94c9-401d722189eb" providerId="ADAL" clId="{6A34CC8E-9487-2D4C-8432-077FAD493554}" dt="2022-04-13T20:32:04.538" v="2435" actId="2696"/>
        <pc:sldMkLst>
          <pc:docMk/>
          <pc:sldMk cId="2029988175" sldId="532"/>
        </pc:sldMkLst>
      </pc:sldChg>
      <pc:sldChg chg="modSp mod">
        <pc:chgData name="Vokolos,Filippos" userId="2920ea6e-49e1-4935-94c9-401d722189eb" providerId="ADAL" clId="{6A34CC8E-9487-2D4C-8432-077FAD493554}" dt="2022-04-13T20:31:58.620" v="2434" actId="20577"/>
        <pc:sldMkLst>
          <pc:docMk/>
          <pc:sldMk cId="2497731284" sldId="533"/>
        </pc:sldMkLst>
        <pc:spChg chg="mod">
          <ac:chgData name="Vokolos,Filippos" userId="2920ea6e-49e1-4935-94c9-401d722189eb" providerId="ADAL" clId="{6A34CC8E-9487-2D4C-8432-077FAD493554}" dt="2022-04-13T20:31:58.620" v="2434" actId="20577"/>
          <ac:spMkLst>
            <pc:docMk/>
            <pc:sldMk cId="2497731284" sldId="533"/>
            <ac:spMk id="106498" creationId="{00000000-0000-0000-0000-000000000000}"/>
          </ac:spMkLst>
        </pc:spChg>
        <pc:spChg chg="mod">
          <ac:chgData name="Vokolos,Filippos" userId="2920ea6e-49e1-4935-94c9-401d722189eb" providerId="ADAL" clId="{6A34CC8E-9487-2D4C-8432-077FAD493554}" dt="2022-04-13T20:31:38.329" v="2425" actId="20577"/>
          <ac:spMkLst>
            <pc:docMk/>
            <pc:sldMk cId="2497731284" sldId="533"/>
            <ac:spMk id="106499" creationId="{00000000-0000-0000-0000-000000000000}"/>
          </ac:spMkLst>
        </pc:spChg>
      </pc:sldChg>
      <pc:sldChg chg="modSp mod">
        <pc:chgData name="Vokolos,Filippos" userId="2920ea6e-49e1-4935-94c9-401d722189eb" providerId="ADAL" clId="{6A34CC8E-9487-2D4C-8432-077FAD493554}" dt="2022-04-13T20:32:56.201" v="2436" actId="20577"/>
        <pc:sldMkLst>
          <pc:docMk/>
          <pc:sldMk cId="706193402" sldId="534"/>
        </pc:sldMkLst>
        <pc:spChg chg="mod">
          <ac:chgData name="Vokolos,Filippos" userId="2920ea6e-49e1-4935-94c9-401d722189eb" providerId="ADAL" clId="{6A34CC8E-9487-2D4C-8432-077FAD493554}" dt="2022-04-13T20:32:56.201" v="2436" actId="20577"/>
          <ac:spMkLst>
            <pc:docMk/>
            <pc:sldMk cId="706193402" sldId="534"/>
            <ac:spMk id="107523" creationId="{00000000-0000-0000-0000-000000000000}"/>
          </ac:spMkLst>
        </pc:spChg>
      </pc:sldChg>
      <pc:sldChg chg="modSp mod">
        <pc:chgData name="Vokolos,Filippos" userId="2920ea6e-49e1-4935-94c9-401d722189eb" providerId="ADAL" clId="{6A34CC8E-9487-2D4C-8432-077FAD493554}" dt="2022-04-13T20:34:46.968" v="2443" actId="14100"/>
        <pc:sldMkLst>
          <pc:docMk/>
          <pc:sldMk cId="3535162616" sldId="538"/>
        </pc:sldMkLst>
        <pc:spChg chg="mod">
          <ac:chgData name="Vokolos,Filippos" userId="2920ea6e-49e1-4935-94c9-401d722189eb" providerId="ADAL" clId="{6A34CC8E-9487-2D4C-8432-077FAD493554}" dt="2022-04-13T20:34:24.221" v="2441" actId="1076"/>
          <ac:spMkLst>
            <pc:docMk/>
            <pc:sldMk cId="3535162616" sldId="538"/>
            <ac:spMk id="112641" creationId="{00000000-0000-0000-0000-000000000000}"/>
          </ac:spMkLst>
        </pc:spChg>
        <pc:spChg chg="mod">
          <ac:chgData name="Vokolos,Filippos" userId="2920ea6e-49e1-4935-94c9-401d722189eb" providerId="ADAL" clId="{6A34CC8E-9487-2D4C-8432-077FAD493554}" dt="2022-04-13T20:34:46.968" v="2443" actId="14100"/>
          <ac:spMkLst>
            <pc:docMk/>
            <pc:sldMk cId="3535162616" sldId="538"/>
            <ac:spMk id="112642" creationId="{00000000-0000-0000-0000-000000000000}"/>
          </ac:spMkLst>
        </pc:spChg>
      </pc:sldChg>
      <pc:sldChg chg="modSp del mod">
        <pc:chgData name="Vokolos,Filippos" userId="2920ea6e-49e1-4935-94c9-401d722189eb" providerId="ADAL" clId="{6A34CC8E-9487-2D4C-8432-077FAD493554}" dt="2022-04-13T20:35:10.598" v="2445" actId="2696"/>
        <pc:sldMkLst>
          <pc:docMk/>
          <pc:sldMk cId="2598344936" sldId="539"/>
        </pc:sldMkLst>
        <pc:spChg chg="mod">
          <ac:chgData name="Vokolos,Filippos" userId="2920ea6e-49e1-4935-94c9-401d722189eb" providerId="ADAL" clId="{6A34CC8E-9487-2D4C-8432-077FAD493554}" dt="2022-04-13T20:35:01.864" v="2444" actId="21"/>
          <ac:spMkLst>
            <pc:docMk/>
            <pc:sldMk cId="2598344936" sldId="539"/>
            <ac:spMk id="113666" creationId="{00000000-0000-0000-0000-000000000000}"/>
          </ac:spMkLst>
        </pc:spChg>
      </pc:sldChg>
      <pc:sldChg chg="modSp mod">
        <pc:chgData name="Vokolos,Filippos" userId="2920ea6e-49e1-4935-94c9-401d722189eb" providerId="ADAL" clId="{6A34CC8E-9487-2D4C-8432-077FAD493554}" dt="2022-04-13T20:25:59.161" v="2415" actId="20577"/>
        <pc:sldMkLst>
          <pc:docMk/>
          <pc:sldMk cId="2549478983" sldId="541"/>
        </pc:sldMkLst>
        <pc:spChg chg="mod">
          <ac:chgData name="Vokolos,Filippos" userId="2920ea6e-49e1-4935-94c9-401d722189eb" providerId="ADAL" clId="{6A34CC8E-9487-2D4C-8432-077FAD493554}" dt="2022-04-13T20:25:59.161" v="2415" actId="20577"/>
          <ac:spMkLst>
            <pc:docMk/>
            <pc:sldMk cId="2549478983" sldId="541"/>
            <ac:spMk id="115714" creationId="{00000000-0000-0000-0000-000000000000}"/>
          </ac:spMkLst>
        </pc:spChg>
      </pc:sldChg>
      <pc:sldChg chg="modSp mod">
        <pc:chgData name="Vokolos,Filippos" userId="2920ea6e-49e1-4935-94c9-401d722189eb" providerId="ADAL" clId="{6A34CC8E-9487-2D4C-8432-077FAD493554}" dt="2022-04-13T19:37:49.430" v="2334" actId="948"/>
        <pc:sldMkLst>
          <pc:docMk/>
          <pc:sldMk cId="804230416" sldId="543"/>
        </pc:sldMkLst>
        <pc:spChg chg="mod">
          <ac:chgData name="Vokolos,Filippos" userId="2920ea6e-49e1-4935-94c9-401d722189eb" providerId="ADAL" clId="{6A34CC8E-9487-2D4C-8432-077FAD493554}" dt="2022-04-13T19:37:49.430" v="2334" actId="948"/>
          <ac:spMkLst>
            <pc:docMk/>
            <pc:sldMk cId="804230416" sldId="543"/>
            <ac:spMk id="102402" creationId="{00000000-0000-0000-0000-000000000000}"/>
          </ac:spMkLst>
        </pc:spChg>
      </pc:sldChg>
      <pc:sldChg chg="modSp mod">
        <pc:chgData name="Vokolos,Filippos" userId="2920ea6e-49e1-4935-94c9-401d722189eb" providerId="ADAL" clId="{6A34CC8E-9487-2D4C-8432-077FAD493554}" dt="2022-04-13T20:09:06.072" v="2401" actId="20577"/>
        <pc:sldMkLst>
          <pc:docMk/>
          <pc:sldMk cId="1391161559" sldId="545"/>
        </pc:sldMkLst>
        <pc:spChg chg="mod">
          <ac:chgData name="Vokolos,Filippos" userId="2920ea6e-49e1-4935-94c9-401d722189eb" providerId="ADAL" clId="{6A34CC8E-9487-2D4C-8432-077FAD493554}" dt="2022-04-13T20:09:06.072" v="2401" actId="20577"/>
          <ac:spMkLst>
            <pc:docMk/>
            <pc:sldMk cId="1391161559" sldId="545"/>
            <ac:spMk id="119810" creationId="{00000000-0000-0000-0000-000000000000}"/>
          </ac:spMkLst>
        </pc:spChg>
      </pc:sldChg>
      <pc:sldChg chg="modSp mod">
        <pc:chgData name="Vokolos,Filippos" userId="2920ea6e-49e1-4935-94c9-401d722189eb" providerId="ADAL" clId="{6A34CC8E-9487-2D4C-8432-077FAD493554}" dt="2022-04-13T20:08:35.514" v="2398" actId="948"/>
        <pc:sldMkLst>
          <pc:docMk/>
          <pc:sldMk cId="961881808" sldId="546"/>
        </pc:sldMkLst>
        <pc:spChg chg="mod">
          <ac:chgData name="Vokolos,Filippos" userId="2920ea6e-49e1-4935-94c9-401d722189eb" providerId="ADAL" clId="{6A34CC8E-9487-2D4C-8432-077FAD493554}" dt="2022-04-13T20:08:35.514" v="2398" actId="948"/>
          <ac:spMkLst>
            <pc:docMk/>
            <pc:sldMk cId="961881808" sldId="546"/>
            <ac:spMk id="120834" creationId="{00000000-0000-0000-0000-000000000000}"/>
          </ac:spMkLst>
        </pc:spChg>
      </pc:sldChg>
      <pc:sldChg chg="modSp mod">
        <pc:chgData name="Vokolos,Filippos" userId="2920ea6e-49e1-4935-94c9-401d722189eb" providerId="ADAL" clId="{6A34CC8E-9487-2D4C-8432-077FAD493554}" dt="2022-04-13T20:12:52.737" v="2403" actId="20577"/>
        <pc:sldMkLst>
          <pc:docMk/>
          <pc:sldMk cId="2997372928" sldId="555"/>
        </pc:sldMkLst>
        <pc:spChg chg="mod">
          <ac:chgData name="Vokolos,Filippos" userId="2920ea6e-49e1-4935-94c9-401d722189eb" providerId="ADAL" clId="{6A34CC8E-9487-2D4C-8432-077FAD493554}" dt="2022-04-13T20:12:52.737" v="2403" actId="20577"/>
          <ac:spMkLst>
            <pc:docMk/>
            <pc:sldMk cId="2997372928" sldId="555"/>
            <ac:spMk id="130051" creationId="{00000000-0000-0000-0000-000000000000}"/>
          </ac:spMkLst>
        </pc:spChg>
      </pc:sldChg>
      <pc:sldChg chg="modSp mod">
        <pc:chgData name="Vokolos,Filippos" userId="2920ea6e-49e1-4935-94c9-401d722189eb" providerId="ADAL" clId="{6A34CC8E-9487-2D4C-8432-077FAD493554}" dt="2022-04-13T20:14:56.687" v="2405"/>
        <pc:sldMkLst>
          <pc:docMk/>
          <pc:sldMk cId="1842960798" sldId="558"/>
        </pc:sldMkLst>
        <pc:spChg chg="mod">
          <ac:chgData name="Vokolos,Filippos" userId="2920ea6e-49e1-4935-94c9-401d722189eb" providerId="ADAL" clId="{6A34CC8E-9487-2D4C-8432-077FAD493554}" dt="2022-04-13T20:14:56.687" v="2405"/>
          <ac:spMkLst>
            <pc:docMk/>
            <pc:sldMk cId="1842960798" sldId="558"/>
            <ac:spMk id="133123" creationId="{00000000-0000-0000-0000-000000000000}"/>
          </ac:spMkLst>
        </pc:spChg>
      </pc:sldChg>
      <pc:sldChg chg="modSp mod">
        <pc:chgData name="Vokolos,Filippos" userId="2920ea6e-49e1-4935-94c9-401d722189eb" providerId="ADAL" clId="{6A34CC8E-9487-2D4C-8432-077FAD493554}" dt="2022-04-11T16:16:28.075" v="63" actId="20577"/>
        <pc:sldMkLst>
          <pc:docMk/>
          <pc:sldMk cId="3382558568" sldId="565"/>
        </pc:sldMkLst>
        <pc:spChg chg="mod">
          <ac:chgData name="Vokolos,Filippos" userId="2920ea6e-49e1-4935-94c9-401d722189eb" providerId="ADAL" clId="{6A34CC8E-9487-2D4C-8432-077FAD493554}" dt="2022-04-11T16:16:28.075" v="63" actId="20577"/>
          <ac:spMkLst>
            <pc:docMk/>
            <pc:sldMk cId="3382558568" sldId="565"/>
            <ac:spMk id="3" creationId="{00000000-0000-0000-0000-000000000000}"/>
          </ac:spMkLst>
        </pc:spChg>
      </pc:sldChg>
      <pc:sldChg chg="modSp mod">
        <pc:chgData name="Vokolos,Filippos" userId="2920ea6e-49e1-4935-94c9-401d722189eb" providerId="ADAL" clId="{6A34CC8E-9487-2D4C-8432-077FAD493554}" dt="2022-04-13T19:19:21.383" v="2322" actId="20577"/>
        <pc:sldMkLst>
          <pc:docMk/>
          <pc:sldMk cId="3382558568" sldId="566"/>
        </pc:sldMkLst>
        <pc:spChg chg="mod">
          <ac:chgData name="Vokolos,Filippos" userId="2920ea6e-49e1-4935-94c9-401d722189eb" providerId="ADAL" clId="{6A34CC8E-9487-2D4C-8432-077FAD493554}" dt="2022-04-13T19:19:21.383" v="2322" actId="20577"/>
          <ac:spMkLst>
            <pc:docMk/>
            <pc:sldMk cId="3382558568" sldId="566"/>
            <ac:spMk id="3" creationId="{00000000-0000-0000-0000-000000000000}"/>
          </ac:spMkLst>
        </pc:spChg>
      </pc:sldChg>
      <pc:sldChg chg="modSp mod">
        <pc:chgData name="Vokolos,Filippos" userId="2920ea6e-49e1-4935-94c9-401d722189eb" providerId="ADAL" clId="{6A34CC8E-9487-2D4C-8432-077FAD493554}" dt="2022-04-13T19:32:47.295" v="2330" actId="207"/>
        <pc:sldMkLst>
          <pc:docMk/>
          <pc:sldMk cId="781062447" sldId="568"/>
        </pc:sldMkLst>
        <pc:spChg chg="mod">
          <ac:chgData name="Vokolos,Filippos" userId="2920ea6e-49e1-4935-94c9-401d722189eb" providerId="ADAL" clId="{6A34CC8E-9487-2D4C-8432-077FAD493554}" dt="2022-04-13T19:32:47.295" v="2330" actId="207"/>
          <ac:spMkLst>
            <pc:docMk/>
            <pc:sldMk cId="781062447" sldId="568"/>
            <ac:spMk id="3" creationId="{00000000-0000-0000-0000-000000000000}"/>
          </ac:spMkLst>
        </pc:spChg>
      </pc:sldChg>
      <pc:sldChg chg="modSp del mod">
        <pc:chgData name="Vokolos,Filippos" userId="2920ea6e-49e1-4935-94c9-401d722189eb" providerId="ADAL" clId="{6A34CC8E-9487-2D4C-8432-077FAD493554}" dt="2022-04-13T15:41:20.257" v="2108" actId="2696"/>
        <pc:sldMkLst>
          <pc:docMk/>
          <pc:sldMk cId="129200560" sldId="575"/>
        </pc:sldMkLst>
        <pc:spChg chg="mod">
          <ac:chgData name="Vokolos,Filippos" userId="2920ea6e-49e1-4935-94c9-401d722189eb" providerId="ADAL" clId="{6A34CC8E-9487-2D4C-8432-077FAD493554}" dt="2022-04-13T15:41:17.249" v="2107" actId="20577"/>
          <ac:spMkLst>
            <pc:docMk/>
            <pc:sldMk cId="129200560" sldId="575"/>
            <ac:spMk id="3" creationId="{00000000-0000-0000-0000-000000000000}"/>
          </ac:spMkLst>
        </pc:spChg>
      </pc:sldChg>
      <pc:sldChg chg="modSp mod">
        <pc:chgData name="Vokolos,Filippos" userId="2920ea6e-49e1-4935-94c9-401d722189eb" providerId="ADAL" clId="{6A34CC8E-9487-2D4C-8432-077FAD493554}" dt="2022-04-13T19:26:26.054" v="2323" actId="20577"/>
        <pc:sldMkLst>
          <pc:docMk/>
          <pc:sldMk cId="1937563897" sldId="580"/>
        </pc:sldMkLst>
        <pc:spChg chg="mod">
          <ac:chgData name="Vokolos,Filippos" userId="2920ea6e-49e1-4935-94c9-401d722189eb" providerId="ADAL" clId="{6A34CC8E-9487-2D4C-8432-077FAD493554}" dt="2022-04-13T19:26:26.054" v="2323" actId="20577"/>
          <ac:spMkLst>
            <pc:docMk/>
            <pc:sldMk cId="1937563897" sldId="580"/>
            <ac:spMk id="3" creationId="{00000000-0000-0000-0000-000000000000}"/>
          </ac:spMkLst>
        </pc:spChg>
      </pc:sldChg>
      <pc:sldChg chg="modSp mod">
        <pc:chgData name="Vokolos,Filippos" userId="2920ea6e-49e1-4935-94c9-401d722189eb" providerId="ADAL" clId="{6A34CC8E-9487-2D4C-8432-077FAD493554}" dt="2022-04-13T16:07:00.733" v="2253" actId="404"/>
        <pc:sldMkLst>
          <pc:docMk/>
          <pc:sldMk cId="2341451738" sldId="581"/>
        </pc:sldMkLst>
        <pc:spChg chg="mod">
          <ac:chgData name="Vokolos,Filippos" userId="2920ea6e-49e1-4935-94c9-401d722189eb" providerId="ADAL" clId="{6A34CC8E-9487-2D4C-8432-077FAD493554}" dt="2022-04-13T16:07:00.733" v="2253" actId="404"/>
          <ac:spMkLst>
            <pc:docMk/>
            <pc:sldMk cId="2341451738" sldId="581"/>
            <ac:spMk id="102402" creationId="{00000000-0000-0000-0000-000000000000}"/>
          </ac:spMkLst>
        </pc:spChg>
      </pc:sldChg>
      <pc:sldChg chg="del">
        <pc:chgData name="Vokolos,Filippos" userId="2920ea6e-49e1-4935-94c9-401d722189eb" providerId="ADAL" clId="{6A34CC8E-9487-2D4C-8432-077FAD493554}" dt="2022-04-13T19:17:44.554" v="2306" actId="2696"/>
        <pc:sldMkLst>
          <pc:docMk/>
          <pc:sldMk cId="2519538097" sldId="583"/>
        </pc:sldMkLst>
      </pc:sldChg>
      <pc:sldChg chg="add">
        <pc:chgData name="Vokolos,Filippos" userId="2920ea6e-49e1-4935-94c9-401d722189eb" providerId="ADAL" clId="{6A34CC8E-9487-2D4C-8432-077FAD493554}" dt="2022-04-13T19:18:17.045" v="2310"/>
        <pc:sldMkLst>
          <pc:docMk/>
          <pc:sldMk cId="3780696666" sldId="583"/>
        </pc:sldMkLst>
      </pc:sldChg>
      <pc:sldChg chg="add">
        <pc:chgData name="Vokolos,Filippos" userId="2920ea6e-49e1-4935-94c9-401d722189eb" providerId="ADAL" clId="{6A34CC8E-9487-2D4C-8432-077FAD493554}" dt="2022-04-13T19:18:17.045" v="2310"/>
        <pc:sldMkLst>
          <pc:docMk/>
          <pc:sldMk cId="1140132118" sldId="585"/>
        </pc:sldMkLst>
      </pc:sldChg>
      <pc:sldChg chg="modSp del mod">
        <pc:chgData name="Vokolos,Filippos" userId="2920ea6e-49e1-4935-94c9-401d722189eb" providerId="ADAL" clId="{6A34CC8E-9487-2D4C-8432-077FAD493554}" dt="2022-04-13T19:17:44.622" v="2309" actId="2696"/>
        <pc:sldMkLst>
          <pc:docMk/>
          <pc:sldMk cId="2544638292" sldId="585"/>
        </pc:sldMkLst>
        <pc:spChg chg="mod">
          <ac:chgData name="Vokolos,Filippos" userId="2920ea6e-49e1-4935-94c9-401d722189eb" providerId="ADAL" clId="{6A34CC8E-9487-2D4C-8432-077FAD493554}" dt="2022-04-11T16:14:37.777" v="61" actId="404"/>
          <ac:spMkLst>
            <pc:docMk/>
            <pc:sldMk cId="2544638292" sldId="585"/>
            <ac:spMk id="2" creationId="{00000000-0000-0000-0000-000000000000}"/>
          </ac:spMkLst>
        </pc:spChg>
      </pc:sldChg>
      <pc:sldChg chg="del">
        <pc:chgData name="Vokolos,Filippos" userId="2920ea6e-49e1-4935-94c9-401d722189eb" providerId="ADAL" clId="{6A34CC8E-9487-2D4C-8432-077FAD493554}" dt="2022-04-13T13:26:00.572" v="1582" actId="2696"/>
        <pc:sldMkLst>
          <pc:docMk/>
          <pc:sldMk cId="1537982966" sldId="586"/>
        </pc:sldMkLst>
      </pc:sldChg>
      <pc:sldChg chg="modSp mod">
        <pc:chgData name="Vokolos,Filippos" userId="2920ea6e-49e1-4935-94c9-401d722189eb" providerId="ADAL" clId="{6A34CC8E-9487-2D4C-8432-077FAD493554}" dt="2022-04-13T15:42:11.776" v="2109" actId="207"/>
        <pc:sldMkLst>
          <pc:docMk/>
          <pc:sldMk cId="2561186793" sldId="591"/>
        </pc:sldMkLst>
        <pc:spChg chg="mod">
          <ac:chgData name="Vokolos,Filippos" userId="2920ea6e-49e1-4935-94c9-401d722189eb" providerId="ADAL" clId="{6A34CC8E-9487-2D4C-8432-077FAD493554}" dt="2022-04-13T15:42:11.776" v="2109" actId="207"/>
          <ac:spMkLst>
            <pc:docMk/>
            <pc:sldMk cId="2561186793" sldId="591"/>
            <ac:spMk id="3" creationId="{00000000-0000-0000-0000-000000000000}"/>
          </ac:spMkLst>
        </pc:spChg>
      </pc:sldChg>
      <pc:sldChg chg="modSp mod">
        <pc:chgData name="Vokolos,Filippos" userId="2920ea6e-49e1-4935-94c9-401d722189eb" providerId="ADAL" clId="{6A34CC8E-9487-2D4C-8432-077FAD493554}" dt="2022-04-11T16:13:27.328" v="38" actId="20577"/>
        <pc:sldMkLst>
          <pc:docMk/>
          <pc:sldMk cId="3745774532" sldId="592"/>
        </pc:sldMkLst>
        <pc:spChg chg="mod">
          <ac:chgData name="Vokolos,Filippos" userId="2920ea6e-49e1-4935-94c9-401d722189eb" providerId="ADAL" clId="{6A34CC8E-9487-2D4C-8432-077FAD493554}" dt="2022-04-11T16:13:15.797" v="35"/>
          <ac:spMkLst>
            <pc:docMk/>
            <pc:sldMk cId="3745774532" sldId="592"/>
            <ac:spMk id="2" creationId="{00000000-0000-0000-0000-000000000000}"/>
          </ac:spMkLst>
        </pc:spChg>
        <pc:spChg chg="mod">
          <ac:chgData name="Vokolos,Filippos" userId="2920ea6e-49e1-4935-94c9-401d722189eb" providerId="ADAL" clId="{6A34CC8E-9487-2D4C-8432-077FAD493554}" dt="2022-04-11T16:13:27.328" v="38" actId="20577"/>
          <ac:spMkLst>
            <pc:docMk/>
            <pc:sldMk cId="3745774532" sldId="592"/>
            <ac:spMk id="3" creationId="{00000000-0000-0000-0000-000000000000}"/>
          </ac:spMkLst>
        </pc:spChg>
      </pc:sldChg>
      <pc:sldChg chg="modSp mod">
        <pc:chgData name="Vokolos,Filippos" userId="2920ea6e-49e1-4935-94c9-401d722189eb" providerId="ADAL" clId="{6A34CC8E-9487-2D4C-8432-077FAD493554}" dt="2022-04-13T21:10:03.527" v="2482" actId="20577"/>
        <pc:sldMkLst>
          <pc:docMk/>
          <pc:sldMk cId="4184621002" sldId="593"/>
        </pc:sldMkLst>
        <pc:spChg chg="mod">
          <ac:chgData name="Vokolos,Filippos" userId="2920ea6e-49e1-4935-94c9-401d722189eb" providerId="ADAL" clId="{6A34CC8E-9487-2D4C-8432-077FAD493554}" dt="2022-04-13T21:10:03.527" v="2482" actId="20577"/>
          <ac:spMkLst>
            <pc:docMk/>
            <pc:sldMk cId="4184621002" sldId="593"/>
            <ac:spMk id="3" creationId="{00000000-0000-0000-0000-000000000000}"/>
          </ac:spMkLst>
        </pc:spChg>
      </pc:sldChg>
      <pc:sldChg chg="del">
        <pc:chgData name="Vokolos,Filippos" userId="2920ea6e-49e1-4935-94c9-401d722189eb" providerId="ADAL" clId="{6A34CC8E-9487-2D4C-8432-077FAD493554}" dt="2022-04-13T19:17:44.584" v="2307" actId="2696"/>
        <pc:sldMkLst>
          <pc:docMk/>
          <pc:sldMk cId="1484893109" sldId="594"/>
        </pc:sldMkLst>
      </pc:sldChg>
      <pc:sldChg chg="add">
        <pc:chgData name="Vokolos,Filippos" userId="2920ea6e-49e1-4935-94c9-401d722189eb" providerId="ADAL" clId="{6A34CC8E-9487-2D4C-8432-077FAD493554}" dt="2022-04-13T19:18:17.045" v="2310"/>
        <pc:sldMkLst>
          <pc:docMk/>
          <pc:sldMk cId="2476937995" sldId="594"/>
        </pc:sldMkLst>
      </pc:sldChg>
      <pc:sldChg chg="modSp mod">
        <pc:chgData name="Vokolos,Filippos" userId="2920ea6e-49e1-4935-94c9-401d722189eb" providerId="ADAL" clId="{6A34CC8E-9487-2D4C-8432-077FAD493554}" dt="2022-04-13T16:02:42.724" v="2223" actId="20577"/>
        <pc:sldMkLst>
          <pc:docMk/>
          <pc:sldMk cId="1944114894" sldId="597"/>
        </pc:sldMkLst>
        <pc:spChg chg="mod">
          <ac:chgData name="Vokolos,Filippos" userId="2920ea6e-49e1-4935-94c9-401d722189eb" providerId="ADAL" clId="{6A34CC8E-9487-2D4C-8432-077FAD493554}" dt="2022-04-13T16:02:42.724" v="2223" actId="20577"/>
          <ac:spMkLst>
            <pc:docMk/>
            <pc:sldMk cId="1944114894" sldId="597"/>
            <ac:spMk id="3" creationId="{00000000-0000-0000-0000-000000000000}"/>
          </ac:spMkLst>
        </pc:spChg>
      </pc:sldChg>
      <pc:sldChg chg="modSp mod">
        <pc:chgData name="Vokolos,Filippos" userId="2920ea6e-49e1-4935-94c9-401d722189eb" providerId="ADAL" clId="{6A34CC8E-9487-2D4C-8432-077FAD493554}" dt="2022-04-13T15:33:02.400" v="2103" actId="948"/>
        <pc:sldMkLst>
          <pc:docMk/>
          <pc:sldMk cId="3882175275" sldId="599"/>
        </pc:sldMkLst>
        <pc:spChg chg="mod">
          <ac:chgData name="Vokolos,Filippos" userId="2920ea6e-49e1-4935-94c9-401d722189eb" providerId="ADAL" clId="{6A34CC8E-9487-2D4C-8432-077FAD493554}" dt="2022-04-13T15:33:02.400" v="2103" actId="948"/>
          <ac:spMkLst>
            <pc:docMk/>
            <pc:sldMk cId="3882175275" sldId="599"/>
            <ac:spMk id="3" creationId="{00000000-0000-0000-0000-000000000000}"/>
          </ac:spMkLst>
        </pc:spChg>
      </pc:sldChg>
      <pc:sldChg chg="modSp del mod modShow">
        <pc:chgData name="Vokolos,Filippos" userId="2920ea6e-49e1-4935-94c9-401d722189eb" providerId="ADAL" clId="{6A34CC8E-9487-2D4C-8432-077FAD493554}" dt="2022-04-12T22:22:05.158" v="340" actId="2696"/>
        <pc:sldMkLst>
          <pc:docMk/>
          <pc:sldMk cId="3584313699" sldId="610"/>
        </pc:sldMkLst>
        <pc:spChg chg="mod">
          <ac:chgData name="Vokolos,Filippos" userId="2920ea6e-49e1-4935-94c9-401d722189eb" providerId="ADAL" clId="{6A34CC8E-9487-2D4C-8432-077FAD493554}" dt="2022-04-12T21:02:58.014" v="116" actId="20577"/>
          <ac:spMkLst>
            <pc:docMk/>
            <pc:sldMk cId="3584313699" sldId="610"/>
            <ac:spMk id="2" creationId="{00000000-0000-0000-0000-000000000000}"/>
          </ac:spMkLst>
        </pc:spChg>
      </pc:sldChg>
      <pc:sldChg chg="modSp mod">
        <pc:chgData name="Vokolos,Filippos" userId="2920ea6e-49e1-4935-94c9-401d722189eb" providerId="ADAL" clId="{6A34CC8E-9487-2D4C-8432-077FAD493554}" dt="2022-04-12T21:55:31.304" v="255" actId="20577"/>
        <pc:sldMkLst>
          <pc:docMk/>
          <pc:sldMk cId="3388842589" sldId="640"/>
        </pc:sldMkLst>
        <pc:spChg chg="mod">
          <ac:chgData name="Vokolos,Filippos" userId="2920ea6e-49e1-4935-94c9-401d722189eb" providerId="ADAL" clId="{6A34CC8E-9487-2D4C-8432-077FAD493554}" dt="2022-04-12T21:55:31.304" v="255" actId="20577"/>
          <ac:spMkLst>
            <pc:docMk/>
            <pc:sldMk cId="3388842589" sldId="640"/>
            <ac:spMk id="3" creationId="{00000000-0000-0000-0000-000000000000}"/>
          </ac:spMkLst>
        </pc:spChg>
      </pc:sldChg>
      <pc:sldChg chg="modSp del mod">
        <pc:chgData name="Vokolos,Filippos" userId="2920ea6e-49e1-4935-94c9-401d722189eb" providerId="ADAL" clId="{6A34CC8E-9487-2D4C-8432-077FAD493554}" dt="2022-04-12T22:22:05.862" v="341" actId="2696"/>
        <pc:sldMkLst>
          <pc:docMk/>
          <pc:sldMk cId="1960097494" sldId="690"/>
        </pc:sldMkLst>
        <pc:spChg chg="mod">
          <ac:chgData name="Vokolos,Filippos" userId="2920ea6e-49e1-4935-94c9-401d722189eb" providerId="ADAL" clId="{6A34CC8E-9487-2D4C-8432-077FAD493554}" dt="2022-04-12T22:18:36.320" v="339" actId="20577"/>
          <ac:spMkLst>
            <pc:docMk/>
            <pc:sldMk cId="1960097494" sldId="690"/>
            <ac:spMk id="2" creationId="{00000000-0000-0000-0000-000000000000}"/>
          </ac:spMkLst>
        </pc:spChg>
      </pc:sldChg>
      <pc:sldChg chg="modSp mod">
        <pc:chgData name="Vokolos,Filippos" userId="2920ea6e-49e1-4935-94c9-401d722189eb" providerId="ADAL" clId="{6A34CC8E-9487-2D4C-8432-077FAD493554}" dt="2022-04-12T21:02:49.111" v="114" actId="20577"/>
        <pc:sldMkLst>
          <pc:docMk/>
          <pc:sldMk cId="3664436357" sldId="691"/>
        </pc:sldMkLst>
        <pc:spChg chg="mod">
          <ac:chgData name="Vokolos,Filippos" userId="2920ea6e-49e1-4935-94c9-401d722189eb" providerId="ADAL" clId="{6A34CC8E-9487-2D4C-8432-077FAD493554}" dt="2022-04-12T21:02:49.111" v="114" actId="20577"/>
          <ac:spMkLst>
            <pc:docMk/>
            <pc:sldMk cId="3664436357" sldId="691"/>
            <ac:spMk id="2" creationId="{00000000-0000-0000-0000-000000000000}"/>
          </ac:spMkLst>
        </pc:spChg>
      </pc:sldChg>
      <pc:sldChg chg="modSp mod">
        <pc:chgData name="Vokolos,Filippos" userId="2920ea6e-49e1-4935-94c9-401d722189eb" providerId="ADAL" clId="{6A34CC8E-9487-2D4C-8432-077FAD493554}" dt="2022-04-12T21:29:22.943" v="254" actId="20577"/>
        <pc:sldMkLst>
          <pc:docMk/>
          <pc:sldMk cId="2354246856" sldId="692"/>
        </pc:sldMkLst>
        <pc:spChg chg="mod">
          <ac:chgData name="Vokolos,Filippos" userId="2920ea6e-49e1-4935-94c9-401d722189eb" providerId="ADAL" clId="{6A34CC8E-9487-2D4C-8432-077FAD493554}" dt="2022-04-12T21:29:22.943" v="254" actId="20577"/>
          <ac:spMkLst>
            <pc:docMk/>
            <pc:sldMk cId="2354246856" sldId="692"/>
            <ac:spMk id="3" creationId="{00000000-0000-0000-0000-000000000000}"/>
          </ac:spMkLst>
        </pc:spChg>
      </pc:sldChg>
      <pc:sldChg chg="modSp mod">
        <pc:chgData name="Vokolos,Filippos" userId="2920ea6e-49e1-4935-94c9-401d722189eb" providerId="ADAL" clId="{6A34CC8E-9487-2D4C-8432-077FAD493554}" dt="2022-04-11T16:17:06.410" v="65" actId="207"/>
        <pc:sldMkLst>
          <pc:docMk/>
          <pc:sldMk cId="4008287662" sldId="697"/>
        </pc:sldMkLst>
        <pc:spChg chg="mod">
          <ac:chgData name="Vokolos,Filippos" userId="2920ea6e-49e1-4935-94c9-401d722189eb" providerId="ADAL" clId="{6A34CC8E-9487-2D4C-8432-077FAD493554}" dt="2022-04-11T16:17:06.410" v="65" actId="207"/>
          <ac:spMkLst>
            <pc:docMk/>
            <pc:sldMk cId="4008287662" sldId="697"/>
            <ac:spMk id="3" creationId="{00000000-0000-0000-0000-000000000000}"/>
          </ac:spMkLst>
        </pc:spChg>
      </pc:sldChg>
      <pc:sldChg chg="del">
        <pc:chgData name="Vokolos,Filippos" userId="2920ea6e-49e1-4935-94c9-401d722189eb" providerId="ADAL" clId="{6A34CC8E-9487-2D4C-8432-077FAD493554}" dt="2022-04-12T22:29:09.299" v="381" actId="2696"/>
        <pc:sldMkLst>
          <pc:docMk/>
          <pc:sldMk cId="3764624205" sldId="698"/>
        </pc:sldMkLst>
      </pc:sldChg>
      <pc:sldChg chg="modSp mod">
        <pc:chgData name="Vokolos,Filippos" userId="2920ea6e-49e1-4935-94c9-401d722189eb" providerId="ADAL" clId="{6A34CC8E-9487-2D4C-8432-077FAD493554}" dt="2022-04-13T19:31:40.693" v="2327"/>
        <pc:sldMkLst>
          <pc:docMk/>
          <pc:sldMk cId="454778885" sldId="700"/>
        </pc:sldMkLst>
        <pc:spChg chg="mod">
          <ac:chgData name="Vokolos,Filippos" userId="2920ea6e-49e1-4935-94c9-401d722189eb" providerId="ADAL" clId="{6A34CC8E-9487-2D4C-8432-077FAD493554}" dt="2022-04-13T19:31:40.693" v="2327"/>
          <ac:spMkLst>
            <pc:docMk/>
            <pc:sldMk cId="454778885" sldId="700"/>
            <ac:spMk id="102402" creationId="{00000000-0000-0000-0000-000000000000}"/>
          </ac:spMkLst>
        </pc:spChg>
      </pc:sldChg>
      <pc:sldChg chg="modSp del mod">
        <pc:chgData name="Vokolos,Filippos" userId="2920ea6e-49e1-4935-94c9-401d722189eb" providerId="ADAL" clId="{6A34CC8E-9487-2D4C-8432-077FAD493554}" dt="2022-04-13T19:31:55.221" v="2328" actId="2696"/>
        <pc:sldMkLst>
          <pc:docMk/>
          <pc:sldMk cId="337255237" sldId="702"/>
        </pc:sldMkLst>
        <pc:spChg chg="mod">
          <ac:chgData name="Vokolos,Filippos" userId="2920ea6e-49e1-4935-94c9-401d722189eb" providerId="ADAL" clId="{6A34CC8E-9487-2D4C-8432-077FAD493554}" dt="2022-04-13T19:31:33.881" v="2324" actId="21"/>
          <ac:spMkLst>
            <pc:docMk/>
            <pc:sldMk cId="337255237" sldId="702"/>
            <ac:spMk id="102402" creationId="{00000000-0000-0000-0000-000000000000}"/>
          </ac:spMkLst>
        </pc:spChg>
      </pc:sldChg>
      <pc:sldChg chg="modSp add mod">
        <pc:chgData name="Vokolos,Filippos" userId="2920ea6e-49e1-4935-94c9-401d722189eb" providerId="ADAL" clId="{6A34CC8E-9487-2D4C-8432-077FAD493554}" dt="2022-04-13T19:18:41.594" v="2315" actId="20577"/>
        <pc:sldMkLst>
          <pc:docMk/>
          <pc:sldMk cId="3105016148" sldId="703"/>
        </pc:sldMkLst>
        <pc:spChg chg="mod">
          <ac:chgData name="Vokolos,Filippos" userId="2920ea6e-49e1-4935-94c9-401d722189eb" providerId="ADAL" clId="{6A34CC8E-9487-2D4C-8432-077FAD493554}" dt="2022-04-13T19:18:41.594" v="2315" actId="20577"/>
          <ac:spMkLst>
            <pc:docMk/>
            <pc:sldMk cId="3105016148" sldId="703"/>
            <ac:spMk id="23554" creationId="{00000000-0000-0000-0000-000000000000}"/>
          </ac:spMkLst>
        </pc:spChg>
        <pc:spChg chg="mod">
          <ac:chgData name="Vokolos,Filippos" userId="2920ea6e-49e1-4935-94c9-401d722189eb" providerId="ADAL" clId="{6A34CC8E-9487-2D4C-8432-077FAD493554}" dt="2022-04-11T14:30:42.963" v="8" actId="20577"/>
          <ac:spMkLst>
            <pc:docMk/>
            <pc:sldMk cId="3105016148" sldId="703"/>
            <ac:spMk id="23555" creationId="{00000000-0000-0000-0000-000000000000}"/>
          </ac:spMkLst>
        </pc:spChg>
      </pc:sldChg>
      <pc:sldChg chg="add del">
        <pc:chgData name="Vokolos,Filippos" userId="2920ea6e-49e1-4935-94c9-401d722189eb" providerId="ADAL" clId="{6A34CC8E-9487-2D4C-8432-077FAD493554}" dt="2022-04-11T15:12:33.316" v="18" actId="2696"/>
        <pc:sldMkLst>
          <pc:docMk/>
          <pc:sldMk cId="1704173531" sldId="704"/>
        </pc:sldMkLst>
      </pc:sldChg>
      <pc:sldChg chg="add">
        <pc:chgData name="Vokolos,Filippos" userId="2920ea6e-49e1-4935-94c9-401d722189eb" providerId="ADAL" clId="{6A34CC8E-9487-2D4C-8432-077FAD493554}" dt="2022-04-11T15:12:31.327" v="17"/>
        <pc:sldMkLst>
          <pc:docMk/>
          <pc:sldMk cId="2378180847" sldId="705"/>
        </pc:sldMkLst>
      </pc:sldChg>
      <pc:sldChg chg="modSp add mod">
        <pc:chgData name="Vokolos,Filippos" userId="2920ea6e-49e1-4935-94c9-401d722189eb" providerId="ADAL" clId="{6A34CC8E-9487-2D4C-8432-077FAD493554}" dt="2022-04-13T14:12:36.646" v="1932" actId="20577"/>
        <pc:sldMkLst>
          <pc:docMk/>
          <pc:sldMk cId="1021343808" sldId="706"/>
        </pc:sldMkLst>
        <pc:spChg chg="mod">
          <ac:chgData name="Vokolos,Filippos" userId="2920ea6e-49e1-4935-94c9-401d722189eb" providerId="ADAL" clId="{6A34CC8E-9487-2D4C-8432-077FAD493554}" dt="2022-04-12T21:04:26.171" v="133" actId="255"/>
          <ac:spMkLst>
            <pc:docMk/>
            <pc:sldMk cId="1021343808" sldId="706"/>
            <ac:spMk id="2" creationId="{2EB859A1-5E03-E64D-BF13-80340242CE5A}"/>
          </ac:spMkLst>
        </pc:spChg>
        <pc:spChg chg="mod">
          <ac:chgData name="Vokolos,Filippos" userId="2920ea6e-49e1-4935-94c9-401d722189eb" providerId="ADAL" clId="{6A34CC8E-9487-2D4C-8432-077FAD493554}" dt="2022-04-13T14:12:36.646" v="1932" actId="20577"/>
          <ac:spMkLst>
            <pc:docMk/>
            <pc:sldMk cId="1021343808" sldId="706"/>
            <ac:spMk id="3" creationId="{944E88B2-B8A1-2240-9DB9-FDD6E712673E}"/>
          </ac:spMkLst>
        </pc:spChg>
      </pc:sldChg>
      <pc:sldChg chg="addSp delSp modSp add mod">
        <pc:chgData name="Vokolos,Filippos" userId="2920ea6e-49e1-4935-94c9-401d722189eb" providerId="ADAL" clId="{6A34CC8E-9487-2D4C-8432-077FAD493554}" dt="2022-04-12T21:09:47.333" v="210" actId="1076"/>
        <pc:sldMkLst>
          <pc:docMk/>
          <pc:sldMk cId="3071628089" sldId="707"/>
        </pc:sldMkLst>
        <pc:spChg chg="mod">
          <ac:chgData name="Vokolos,Filippos" userId="2920ea6e-49e1-4935-94c9-401d722189eb" providerId="ADAL" clId="{6A34CC8E-9487-2D4C-8432-077FAD493554}" dt="2022-04-12T21:06:19.858" v="167" actId="20577"/>
          <ac:spMkLst>
            <pc:docMk/>
            <pc:sldMk cId="3071628089" sldId="707"/>
            <ac:spMk id="2" creationId="{4CE79A0F-692A-7840-A404-7A542E9C3893}"/>
          </ac:spMkLst>
        </pc:spChg>
        <pc:spChg chg="del mod">
          <ac:chgData name="Vokolos,Filippos" userId="2920ea6e-49e1-4935-94c9-401d722189eb" providerId="ADAL" clId="{6A34CC8E-9487-2D4C-8432-077FAD493554}" dt="2022-04-12T21:09:40.977" v="209" actId="478"/>
          <ac:spMkLst>
            <pc:docMk/>
            <pc:sldMk cId="3071628089" sldId="707"/>
            <ac:spMk id="3" creationId="{622EB2DC-CB21-1B47-8B7F-2859653F9CC7}"/>
          </ac:spMkLst>
        </pc:spChg>
        <pc:picChg chg="add mod">
          <ac:chgData name="Vokolos,Filippos" userId="2920ea6e-49e1-4935-94c9-401d722189eb" providerId="ADAL" clId="{6A34CC8E-9487-2D4C-8432-077FAD493554}" dt="2022-04-12T21:09:47.333" v="210" actId="1076"/>
          <ac:picMkLst>
            <pc:docMk/>
            <pc:sldMk cId="3071628089" sldId="707"/>
            <ac:picMk id="5" creationId="{C4C958F3-7BCA-6348-A24C-D677B1C13C4D}"/>
          </ac:picMkLst>
        </pc:picChg>
      </pc:sldChg>
      <pc:sldChg chg="modSp add mod">
        <pc:chgData name="Vokolos,Filippos" userId="2920ea6e-49e1-4935-94c9-401d722189eb" providerId="ADAL" clId="{6A34CC8E-9487-2D4C-8432-077FAD493554}" dt="2022-04-13T14:12:47.269" v="1938" actId="20577"/>
        <pc:sldMkLst>
          <pc:docMk/>
          <pc:sldMk cId="1883363705" sldId="708"/>
        </pc:sldMkLst>
        <pc:spChg chg="mod">
          <ac:chgData name="Vokolos,Filippos" userId="2920ea6e-49e1-4935-94c9-401d722189eb" providerId="ADAL" clId="{6A34CC8E-9487-2D4C-8432-077FAD493554}" dt="2022-04-12T21:06:50.732" v="182" actId="255"/>
          <ac:spMkLst>
            <pc:docMk/>
            <pc:sldMk cId="1883363705" sldId="708"/>
            <ac:spMk id="2" creationId="{5CF51BD1-B1E2-6143-9F18-07419E38D869}"/>
          </ac:spMkLst>
        </pc:spChg>
        <pc:spChg chg="mod">
          <ac:chgData name="Vokolos,Filippos" userId="2920ea6e-49e1-4935-94c9-401d722189eb" providerId="ADAL" clId="{6A34CC8E-9487-2D4C-8432-077FAD493554}" dt="2022-04-13T14:12:47.269" v="1938" actId="20577"/>
          <ac:spMkLst>
            <pc:docMk/>
            <pc:sldMk cId="1883363705" sldId="708"/>
            <ac:spMk id="3" creationId="{29BC528C-3068-454E-8A42-EDE6F10F397E}"/>
          </ac:spMkLst>
        </pc:spChg>
      </pc:sldChg>
      <pc:sldChg chg="modSp add mod">
        <pc:chgData name="Vokolos,Filippos" userId="2920ea6e-49e1-4935-94c9-401d722189eb" providerId="ADAL" clId="{6A34CC8E-9487-2D4C-8432-077FAD493554}" dt="2022-04-13T14:12:11.613" v="1931" actId="20577"/>
        <pc:sldMkLst>
          <pc:docMk/>
          <pc:sldMk cId="127170933" sldId="709"/>
        </pc:sldMkLst>
        <pc:spChg chg="mod">
          <ac:chgData name="Vokolos,Filippos" userId="2920ea6e-49e1-4935-94c9-401d722189eb" providerId="ADAL" clId="{6A34CC8E-9487-2D4C-8432-077FAD493554}" dt="2022-04-12T21:12:10.925" v="238"/>
          <ac:spMkLst>
            <pc:docMk/>
            <pc:sldMk cId="127170933" sldId="709"/>
            <ac:spMk id="2" creationId="{D1E0086D-3BF5-0E40-89AA-586DC1155269}"/>
          </ac:spMkLst>
        </pc:spChg>
        <pc:spChg chg="mod">
          <ac:chgData name="Vokolos,Filippos" userId="2920ea6e-49e1-4935-94c9-401d722189eb" providerId="ADAL" clId="{6A34CC8E-9487-2D4C-8432-077FAD493554}" dt="2022-04-13T14:12:11.613" v="1931" actId="20577"/>
          <ac:spMkLst>
            <pc:docMk/>
            <pc:sldMk cId="127170933" sldId="709"/>
            <ac:spMk id="3" creationId="{82A46595-9719-A04E-B128-557776DC7CF2}"/>
          </ac:spMkLst>
        </pc:spChg>
      </pc:sldChg>
      <pc:sldChg chg="addSp delSp modSp add mod">
        <pc:chgData name="Vokolos,Filippos" userId="2920ea6e-49e1-4935-94c9-401d722189eb" providerId="ADAL" clId="{6A34CC8E-9487-2D4C-8432-077FAD493554}" dt="2022-04-13T15:50:58.368" v="2207" actId="1076"/>
        <pc:sldMkLst>
          <pc:docMk/>
          <pc:sldMk cId="3623133795" sldId="710"/>
        </pc:sldMkLst>
        <pc:spChg chg="mod">
          <ac:chgData name="Vokolos,Filippos" userId="2920ea6e-49e1-4935-94c9-401d722189eb" providerId="ADAL" clId="{6A34CC8E-9487-2D4C-8432-077FAD493554}" dt="2022-04-13T15:50:58.368" v="2207" actId="1076"/>
          <ac:spMkLst>
            <pc:docMk/>
            <pc:sldMk cId="3623133795" sldId="710"/>
            <ac:spMk id="3" creationId="{00000000-0000-0000-0000-000000000000}"/>
          </ac:spMkLst>
        </pc:spChg>
        <pc:spChg chg="add mod">
          <ac:chgData name="Vokolos,Filippos" userId="2920ea6e-49e1-4935-94c9-401d722189eb" providerId="ADAL" clId="{6A34CC8E-9487-2D4C-8432-077FAD493554}" dt="2022-04-13T15:50:52.352" v="2205" actId="1038"/>
          <ac:spMkLst>
            <pc:docMk/>
            <pc:sldMk cId="3623133795" sldId="710"/>
            <ac:spMk id="5" creationId="{DE955745-9FED-7B4F-A0EC-0970EF5A007F}"/>
          </ac:spMkLst>
        </pc:spChg>
        <pc:spChg chg="del mod">
          <ac:chgData name="Vokolos,Filippos" userId="2920ea6e-49e1-4935-94c9-401d722189eb" providerId="ADAL" clId="{6A34CC8E-9487-2D4C-8432-077FAD493554}" dt="2022-04-13T15:49:53.557" v="2147" actId="478"/>
          <ac:spMkLst>
            <pc:docMk/>
            <pc:sldMk cId="3623133795" sldId="710"/>
            <ac:spMk id="6" creationId="{00000000-0000-0000-0000-000000000000}"/>
          </ac:spMkLst>
        </pc:spChg>
      </pc:sldChg>
      <pc:sldChg chg="add del">
        <pc:chgData name="Vokolos,Filippos" userId="2920ea6e-49e1-4935-94c9-401d722189eb" providerId="ADAL" clId="{6A34CC8E-9487-2D4C-8432-077FAD493554}" dt="2022-04-13T15:52:14.152" v="2221" actId="2696"/>
        <pc:sldMkLst>
          <pc:docMk/>
          <pc:sldMk cId="3353841012" sldId="711"/>
        </pc:sldMkLst>
      </pc:sldChg>
      <pc:sldChg chg="add del">
        <pc:chgData name="Vokolos,Filippos" userId="2920ea6e-49e1-4935-94c9-401d722189eb" providerId="ADAL" clId="{6A34CC8E-9487-2D4C-8432-077FAD493554}" dt="2022-04-13T12:28:43.880" v="592" actId="2696"/>
        <pc:sldMkLst>
          <pc:docMk/>
          <pc:sldMk cId="2944295803" sldId="712"/>
        </pc:sldMkLst>
      </pc:sldChg>
      <pc:sldChg chg="add del">
        <pc:chgData name="Vokolos,Filippos" userId="2920ea6e-49e1-4935-94c9-401d722189eb" providerId="ADAL" clId="{6A34CC8E-9487-2D4C-8432-077FAD493554}" dt="2022-04-13T12:28:51.183" v="594" actId="2696"/>
        <pc:sldMkLst>
          <pc:docMk/>
          <pc:sldMk cId="1601647678" sldId="713"/>
        </pc:sldMkLst>
      </pc:sldChg>
      <pc:sldChg chg="modSp add mod">
        <pc:chgData name="Vokolos,Filippos" userId="2920ea6e-49e1-4935-94c9-401d722189eb" providerId="ADAL" clId="{6A34CC8E-9487-2D4C-8432-077FAD493554}" dt="2022-04-13T13:36:01.441" v="1642" actId="20577"/>
        <pc:sldMkLst>
          <pc:docMk/>
          <pc:sldMk cId="2910988168" sldId="714"/>
        </pc:sldMkLst>
        <pc:spChg chg="mod">
          <ac:chgData name="Vokolos,Filippos" userId="2920ea6e-49e1-4935-94c9-401d722189eb" providerId="ADAL" clId="{6A34CC8E-9487-2D4C-8432-077FAD493554}" dt="2022-04-13T13:36:01.441" v="1642" actId="20577"/>
          <ac:spMkLst>
            <pc:docMk/>
            <pc:sldMk cId="2910988168" sldId="714"/>
            <ac:spMk id="3" creationId="{00000000-0000-0000-0000-000000000000}"/>
          </ac:spMkLst>
        </pc:spChg>
      </pc:sldChg>
      <pc:sldChg chg="modSp add mod">
        <pc:chgData name="Vokolos,Filippos" userId="2920ea6e-49e1-4935-94c9-401d722189eb" providerId="ADAL" clId="{6A34CC8E-9487-2D4C-8432-077FAD493554}" dt="2022-04-13T13:15:05.641" v="1353" actId="20577"/>
        <pc:sldMkLst>
          <pc:docMk/>
          <pc:sldMk cId="1527013464" sldId="715"/>
        </pc:sldMkLst>
        <pc:spChg chg="mod">
          <ac:chgData name="Vokolos,Filippos" userId="2920ea6e-49e1-4935-94c9-401d722189eb" providerId="ADAL" clId="{6A34CC8E-9487-2D4C-8432-077FAD493554}" dt="2022-04-13T13:15:05.641" v="1353" actId="20577"/>
          <ac:spMkLst>
            <pc:docMk/>
            <pc:sldMk cId="1527013464" sldId="715"/>
            <ac:spMk id="52226" creationId="{00000000-0000-0000-0000-000000000000}"/>
          </ac:spMkLst>
        </pc:spChg>
      </pc:sldChg>
      <pc:sldChg chg="modSp add mod">
        <pc:chgData name="Vokolos,Filippos" userId="2920ea6e-49e1-4935-94c9-401d722189eb" providerId="ADAL" clId="{6A34CC8E-9487-2D4C-8432-077FAD493554}" dt="2022-04-13T15:51:58.375" v="2220" actId="1036"/>
        <pc:sldMkLst>
          <pc:docMk/>
          <pc:sldMk cId="911350909" sldId="716"/>
        </pc:sldMkLst>
        <pc:spChg chg="mod">
          <ac:chgData name="Vokolos,Filippos" userId="2920ea6e-49e1-4935-94c9-401d722189eb" providerId="ADAL" clId="{6A34CC8E-9487-2D4C-8432-077FAD493554}" dt="2022-04-13T15:51:44.728" v="2216" actId="20577"/>
          <ac:spMkLst>
            <pc:docMk/>
            <pc:sldMk cId="911350909" sldId="716"/>
            <ac:spMk id="3" creationId="{00000000-0000-0000-0000-000000000000}"/>
          </ac:spMkLst>
        </pc:spChg>
        <pc:spChg chg="mod">
          <ac:chgData name="Vokolos,Filippos" userId="2920ea6e-49e1-4935-94c9-401d722189eb" providerId="ADAL" clId="{6A34CC8E-9487-2D4C-8432-077FAD493554}" dt="2022-04-13T15:51:58.375" v="2220" actId="1036"/>
          <ac:spMkLst>
            <pc:docMk/>
            <pc:sldMk cId="911350909" sldId="716"/>
            <ac:spMk id="5" creationId="{DE955745-9FED-7B4F-A0EC-0970EF5A007F}"/>
          </ac:spMkLst>
        </pc:spChg>
      </pc:sldChg>
      <pc:sldChg chg="addSp delSp modSp add del mod">
        <pc:chgData name="Vokolos,Filippos" userId="2920ea6e-49e1-4935-94c9-401d722189eb" providerId="ADAL" clId="{6A34CC8E-9487-2D4C-8432-077FAD493554}" dt="2022-04-13T20:06:11.419" v="2390" actId="2696"/>
        <pc:sldMkLst>
          <pc:docMk/>
          <pc:sldMk cId="2787507180" sldId="717"/>
        </pc:sldMkLst>
        <pc:spChg chg="del mod">
          <ac:chgData name="Vokolos,Filippos" userId="2920ea6e-49e1-4935-94c9-401d722189eb" providerId="ADAL" clId="{6A34CC8E-9487-2D4C-8432-077FAD493554}" dt="2022-04-13T19:55:13.693" v="2382"/>
          <ac:spMkLst>
            <pc:docMk/>
            <pc:sldMk cId="2787507180" sldId="717"/>
            <ac:spMk id="3" creationId="{6E88CF04-484E-B144-9D92-A9B1DC4A8B87}"/>
          </ac:spMkLst>
        </pc:spChg>
        <pc:picChg chg="add mod">
          <ac:chgData name="Vokolos,Filippos" userId="2920ea6e-49e1-4935-94c9-401d722189eb" providerId="ADAL" clId="{6A34CC8E-9487-2D4C-8432-077FAD493554}" dt="2022-04-13T19:55:45.809" v="2389" actId="14100"/>
          <ac:picMkLst>
            <pc:docMk/>
            <pc:sldMk cId="2787507180" sldId="717"/>
            <ac:picMk id="6" creationId="{2D69BDA0-41A3-FF41-B5F6-D708BE00514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1208088" y="798513"/>
            <a:ext cx="4606925"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200" kern="1200">
        <a:solidFill>
          <a:schemeClr val="tx1"/>
        </a:solidFill>
        <a:latin typeface="Helvetica" pitchFamily="34"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Helvetica" pitchFamily="34"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Helvetica" pitchFamily="34"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Helvetica" pitchFamily="34"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4018EAB5-25F6-8249-9BF3-A9B44740F479}" type="slidenum">
              <a:rPr lang="en-US" sz="1200">
                <a:latin typeface="Arial" charset="0"/>
              </a:rPr>
              <a:pPr/>
              <a:t>28</a:t>
            </a:fld>
            <a:endParaRPr lang="en-US" sz="1200">
              <a:latin typeface="Arial" charset="0"/>
            </a:endParaRPr>
          </a:p>
        </p:txBody>
      </p:sp>
      <p:sp>
        <p:nvSpPr>
          <p:cNvPr id="16386"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16387" name="Rectangle 3"/>
          <p:cNvSpPr>
            <a:spLocks noGrp="1" noChangeArrowheads="1"/>
          </p:cNvSpPr>
          <p:nvPr>
            <p:ph type="body" idx="1"/>
          </p:nvPr>
        </p:nvSpPr>
        <p:spPr>
          <a:xfrm>
            <a:off x="934720" y="4414177"/>
            <a:ext cx="5140960" cy="4184993"/>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7790E51C-5F09-0940-9FA1-A1CA801E2ECB}" type="slidenum">
              <a:rPr lang="en-US" sz="1200">
                <a:latin typeface="Arial" charset="0"/>
              </a:rPr>
              <a:pPr/>
              <a:t>86</a:t>
            </a:fld>
            <a:endParaRPr lang="en-US" sz="1200">
              <a:latin typeface="Arial" charset="0"/>
            </a:endParaRPr>
          </a:p>
        </p:txBody>
      </p:sp>
      <p:sp>
        <p:nvSpPr>
          <p:cNvPr id="39938"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39939"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extLst>
      <p:ext uri="{BB962C8B-B14F-4D97-AF65-F5344CB8AC3E}">
        <p14:creationId xmlns:p14="http://schemas.microsoft.com/office/powerpoint/2010/main" val="210416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F34EDFDB-5B0F-4440-9A7E-B5732502FBAF}" type="slidenum">
              <a:rPr lang="en-US" sz="1200">
                <a:latin typeface="Arial" charset="0"/>
              </a:rPr>
              <a:pPr/>
              <a:t>89</a:t>
            </a:fld>
            <a:endParaRPr lang="en-US" sz="1200">
              <a:latin typeface="Arial" charset="0"/>
            </a:endParaRPr>
          </a:p>
        </p:txBody>
      </p:sp>
      <p:sp>
        <p:nvSpPr>
          <p:cNvPr id="44034"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44035"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extLst>
      <p:ext uri="{BB962C8B-B14F-4D97-AF65-F5344CB8AC3E}">
        <p14:creationId xmlns:p14="http://schemas.microsoft.com/office/powerpoint/2010/main" val="362537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A3D506E5-B283-1746-A241-FEDFAFEA6070}" type="slidenum">
              <a:rPr lang="en-US" sz="1200">
                <a:latin typeface="Arial" charset="0"/>
              </a:rPr>
              <a:pPr/>
              <a:t>93</a:t>
            </a:fld>
            <a:endParaRPr lang="en-US" sz="1200">
              <a:latin typeface="Arial" charset="0"/>
            </a:endParaRPr>
          </a:p>
        </p:txBody>
      </p:sp>
      <p:sp>
        <p:nvSpPr>
          <p:cNvPr id="61442"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61443"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D131718E-1B16-7F42-B58D-BFF203F56174}" type="slidenum">
              <a:rPr lang="en-US" sz="1200">
                <a:latin typeface="Arial" charset="0"/>
              </a:rPr>
              <a:pPr/>
              <a:t>94</a:t>
            </a:fld>
            <a:endParaRPr lang="en-US" sz="1200">
              <a:latin typeface="Arial" charset="0"/>
            </a:endParaRPr>
          </a:p>
        </p:txBody>
      </p:sp>
      <p:sp>
        <p:nvSpPr>
          <p:cNvPr id="63490"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63491"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5B87F8EE-DDD7-7D40-98D4-8DA5CEF77D7C}" type="slidenum">
              <a:rPr lang="en-US" sz="1200">
                <a:latin typeface="Arial" charset="0"/>
              </a:rPr>
              <a:pPr/>
              <a:t>97</a:t>
            </a:fld>
            <a:endParaRPr lang="en-US" sz="1200">
              <a:latin typeface="Arial" charset="0"/>
            </a:endParaRPr>
          </a:p>
        </p:txBody>
      </p:sp>
      <p:sp>
        <p:nvSpPr>
          <p:cNvPr id="66562"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66563"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0C72720A-1564-7F4B-B195-21E6F7B7B68E}" type="slidenum">
              <a:rPr lang="en-US" sz="1200">
                <a:latin typeface="Arial" charset="0"/>
              </a:rPr>
              <a:pPr/>
              <a:t>98</a:t>
            </a:fld>
            <a:endParaRPr lang="en-US" sz="1200">
              <a:latin typeface="Arial" charset="0"/>
            </a:endParaRPr>
          </a:p>
        </p:txBody>
      </p:sp>
      <p:sp>
        <p:nvSpPr>
          <p:cNvPr id="68610"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68611"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56D30D17-B348-3042-A317-BD2A3045D164}" type="slidenum">
              <a:rPr lang="en-US" sz="1200">
                <a:latin typeface="Arial" charset="0"/>
              </a:rPr>
              <a:pPr/>
              <a:t>103</a:t>
            </a:fld>
            <a:endParaRPr lang="en-US" sz="1200">
              <a:latin typeface="Arial" charset="0"/>
            </a:endParaRPr>
          </a:p>
        </p:txBody>
      </p:sp>
      <p:sp>
        <p:nvSpPr>
          <p:cNvPr id="72706"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72707"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B0954161-F87F-BF45-94C4-74EB8CD70EB8}" type="slidenum">
              <a:rPr lang="en-US" sz="1200">
                <a:latin typeface="Arial" charset="0"/>
              </a:rPr>
              <a:pPr/>
              <a:t>109</a:t>
            </a:fld>
            <a:endParaRPr lang="en-US" sz="1200">
              <a:latin typeface="Arial" charset="0"/>
            </a:endParaRPr>
          </a:p>
        </p:txBody>
      </p:sp>
      <p:sp>
        <p:nvSpPr>
          <p:cNvPr id="75778"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75779"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66B2B8B8-C8E7-7C49-8516-CD1009C5ABDA}" type="slidenum">
              <a:rPr lang="en-US" sz="1200">
                <a:latin typeface="Arial" charset="0"/>
              </a:rPr>
              <a:pPr/>
              <a:t>110</a:t>
            </a:fld>
            <a:endParaRPr lang="en-US" sz="1200">
              <a:latin typeface="Arial" charset="0"/>
            </a:endParaRPr>
          </a:p>
        </p:txBody>
      </p:sp>
      <p:sp>
        <p:nvSpPr>
          <p:cNvPr id="77826"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77827"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192C5420-D57C-CB42-B1E8-EF5BB381A8C6}" type="slidenum">
              <a:rPr lang="en-US" sz="1200">
                <a:latin typeface="Arial" charset="0"/>
              </a:rPr>
              <a:pPr/>
              <a:t>160</a:t>
            </a:fld>
            <a:endParaRPr lang="en-US" sz="1200">
              <a:latin typeface="Arial" charset="0"/>
            </a:endParaRPr>
          </a:p>
        </p:txBody>
      </p:sp>
      <p:sp>
        <p:nvSpPr>
          <p:cNvPr id="136194"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136195"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4018EAB5-25F6-8249-9BF3-A9B44740F479}" type="slidenum">
              <a:rPr lang="en-US" sz="1200">
                <a:latin typeface="Arial" charset="0"/>
              </a:rPr>
              <a:pPr/>
              <a:t>29</a:t>
            </a:fld>
            <a:endParaRPr lang="en-US" sz="1200">
              <a:latin typeface="Arial" charset="0"/>
            </a:endParaRPr>
          </a:p>
        </p:txBody>
      </p:sp>
      <p:sp>
        <p:nvSpPr>
          <p:cNvPr id="16386"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16387" name="Rectangle 3"/>
          <p:cNvSpPr>
            <a:spLocks noGrp="1" noChangeArrowheads="1"/>
          </p:cNvSpPr>
          <p:nvPr>
            <p:ph type="body" idx="1"/>
          </p:nvPr>
        </p:nvSpPr>
        <p:spPr>
          <a:xfrm>
            <a:off x="934720" y="4414177"/>
            <a:ext cx="5140960" cy="4184993"/>
          </a:xfrm>
          <a:prstGeom prst="rect">
            <a:avLst/>
          </a:prstGeom>
          <a:solidFill>
            <a:srgbClr val="FFFFFF"/>
          </a:solidFill>
          <a:ln>
            <a:solidFill>
              <a:srgbClr val="000000"/>
            </a:solidFill>
          </a:ln>
          <a:extLst>
            <a:ext uri="{FAA26D3D-D897-4be2-8F04-BA451C77F1D7}">
              <ma14:placeholderFlag xmlns="" xmlns:ma14="http://schemas.microsoft.com/office/mac/drawingml/2011/main" val="1"/>
            </a:ext>
          </a:extLst>
        </p:spPr>
        <p:txBody>
          <a:bodyPr lIns="93177" tIns="46589" rIns="93177" bIns="46589"/>
          <a:lstStyle/>
          <a:p>
            <a:pPr eaLnBrk="1" hangingPunct="1"/>
            <a:endParaRPr lang="en-US">
              <a:ea typeface="ＭＳ Ｐゴシック" charset="0"/>
            </a:endParaRPr>
          </a:p>
        </p:txBody>
      </p:sp>
    </p:spTree>
    <p:extLst>
      <p:ext uri="{BB962C8B-B14F-4D97-AF65-F5344CB8AC3E}">
        <p14:creationId xmlns:p14="http://schemas.microsoft.com/office/powerpoint/2010/main" val="255746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DA26A096-2E2C-EF4A-B896-BCA14934C604}" type="slidenum">
              <a:rPr lang="en-US" sz="1200">
                <a:latin typeface="Arial" charset="0"/>
              </a:rPr>
              <a:pPr/>
              <a:t>30</a:t>
            </a:fld>
            <a:endParaRPr lang="en-US" sz="1200">
              <a:latin typeface="Arial" charset="0"/>
            </a:endParaRPr>
          </a:p>
        </p:txBody>
      </p:sp>
      <p:sp>
        <p:nvSpPr>
          <p:cNvPr id="18434"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18435"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E363475F-A3D1-624E-BE36-1C483383B44C}" type="slidenum">
              <a:rPr lang="en-US" sz="1200">
                <a:latin typeface="Arial" charset="0"/>
              </a:rPr>
              <a:pPr/>
              <a:t>31</a:t>
            </a:fld>
            <a:endParaRPr lang="en-US" sz="1200">
              <a:latin typeface="Arial" charset="0"/>
            </a:endParaRPr>
          </a:p>
        </p:txBody>
      </p:sp>
      <p:sp>
        <p:nvSpPr>
          <p:cNvPr id="20482"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20483"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4979F0F2-578D-3A4F-9D6A-47E94D108D5A}" type="slidenum">
              <a:rPr lang="en-US" sz="1200">
                <a:latin typeface="Arial" charset="0"/>
              </a:rPr>
              <a:pPr/>
              <a:t>32</a:t>
            </a:fld>
            <a:endParaRPr lang="en-US" sz="1200">
              <a:latin typeface="Arial" charset="0"/>
            </a:endParaRPr>
          </a:p>
        </p:txBody>
      </p:sp>
      <p:sp>
        <p:nvSpPr>
          <p:cNvPr id="22530"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22531"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336C8AF4-8281-6F45-B616-9EC7C49AADA5}" type="slidenum">
              <a:rPr lang="en-US" sz="1200">
                <a:latin typeface="Arial" charset="0"/>
              </a:rPr>
              <a:pPr/>
              <a:t>33</a:t>
            </a:fld>
            <a:endParaRPr lang="en-US" sz="1200">
              <a:latin typeface="Arial" charset="0"/>
            </a:endParaRPr>
          </a:p>
        </p:txBody>
      </p:sp>
      <p:sp>
        <p:nvSpPr>
          <p:cNvPr id="24578"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24579"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 xmlns:ma14="http://schemas.microsoft.com/office/mac/drawingml/2011/main" val="1"/>
            </a:ext>
          </a:extLst>
        </p:spPr>
        <p:txBody>
          <a:bodyPr lIns="93177" tIns="46589" rIns="93177" bIns="46589"/>
          <a:lstStyle/>
          <a:p>
            <a:pPr eaLnBrk="1" hangingPunct="1"/>
            <a:endParaRPr lang="en-US">
              <a:ea typeface="ＭＳ Ｐゴシック" charset="0"/>
            </a:endParaRPr>
          </a:p>
        </p:txBody>
      </p:sp>
    </p:spTree>
    <p:extLst>
      <p:ext uri="{BB962C8B-B14F-4D97-AF65-F5344CB8AC3E}">
        <p14:creationId xmlns:p14="http://schemas.microsoft.com/office/powerpoint/2010/main" val="1330653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2181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5D4C221D-360A-6345-A712-15B45E43E94F}" type="slidenum">
              <a:rPr lang="en-US" sz="1200">
                <a:latin typeface="Arial" charset="0"/>
              </a:rPr>
              <a:pPr/>
              <a:t>39</a:t>
            </a:fld>
            <a:endParaRPr lang="en-US" sz="1200">
              <a:latin typeface="Arial" charset="0"/>
            </a:endParaRPr>
          </a:p>
        </p:txBody>
      </p:sp>
      <p:sp>
        <p:nvSpPr>
          <p:cNvPr id="30722"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30723"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7" tIns="46589" rIns="93177" bIns="46589"/>
          <a:lstStyle>
            <a:lvl1pPr>
              <a:defRPr sz="2400">
                <a:solidFill>
                  <a:schemeClr val="tx1"/>
                </a:solidFill>
                <a:latin typeface="Times" charset="0"/>
                <a:ea typeface="ＭＳ Ｐゴシック" charset="0"/>
                <a:cs typeface="ＭＳ Ｐゴシック" charset="0"/>
              </a:defRPr>
            </a:lvl1pPr>
            <a:lvl2pPr marL="757066" indent="-291179">
              <a:defRPr sz="2400">
                <a:solidFill>
                  <a:schemeClr val="tx1"/>
                </a:solidFill>
                <a:latin typeface="Times" charset="0"/>
                <a:ea typeface="ＭＳ Ｐゴシック" charset="0"/>
              </a:defRPr>
            </a:lvl2pPr>
            <a:lvl3pPr marL="1164717" indent="-232943">
              <a:defRPr sz="2400">
                <a:solidFill>
                  <a:schemeClr val="tx1"/>
                </a:solidFill>
                <a:latin typeface="Times" charset="0"/>
                <a:ea typeface="ＭＳ Ｐゴシック" charset="0"/>
              </a:defRPr>
            </a:lvl3pPr>
            <a:lvl4pPr marL="1630604" indent="-232943">
              <a:defRPr sz="2400">
                <a:solidFill>
                  <a:schemeClr val="tx1"/>
                </a:solidFill>
                <a:latin typeface="Times" charset="0"/>
                <a:ea typeface="ＭＳ Ｐゴシック" charset="0"/>
              </a:defRPr>
            </a:lvl4pPr>
            <a:lvl5pPr marL="2096491" indent="-232943">
              <a:defRPr sz="2400">
                <a:solidFill>
                  <a:schemeClr val="tx1"/>
                </a:solidFill>
                <a:latin typeface="Times" charset="0"/>
                <a:ea typeface="ＭＳ Ｐゴシック" charset="0"/>
              </a:defRPr>
            </a:lvl5pPr>
            <a:lvl6pPr marL="2562377" indent="-232943" eaLnBrk="0" fontAlgn="base" hangingPunct="0">
              <a:spcBef>
                <a:spcPct val="0"/>
              </a:spcBef>
              <a:spcAft>
                <a:spcPct val="0"/>
              </a:spcAft>
              <a:defRPr sz="2400">
                <a:solidFill>
                  <a:schemeClr val="tx1"/>
                </a:solidFill>
                <a:latin typeface="Times" charset="0"/>
                <a:ea typeface="ＭＳ Ｐゴシック" charset="0"/>
              </a:defRPr>
            </a:lvl6pPr>
            <a:lvl7pPr marL="3028264" indent="-232943" eaLnBrk="0" fontAlgn="base" hangingPunct="0">
              <a:spcBef>
                <a:spcPct val="0"/>
              </a:spcBef>
              <a:spcAft>
                <a:spcPct val="0"/>
              </a:spcAft>
              <a:defRPr sz="2400">
                <a:solidFill>
                  <a:schemeClr val="tx1"/>
                </a:solidFill>
                <a:latin typeface="Times" charset="0"/>
                <a:ea typeface="ＭＳ Ｐゴシック" charset="0"/>
              </a:defRPr>
            </a:lvl7pPr>
            <a:lvl8pPr marL="3494151" indent="-232943" eaLnBrk="0" fontAlgn="base" hangingPunct="0">
              <a:spcBef>
                <a:spcPct val="0"/>
              </a:spcBef>
              <a:spcAft>
                <a:spcPct val="0"/>
              </a:spcAft>
              <a:defRPr sz="2400">
                <a:solidFill>
                  <a:schemeClr val="tx1"/>
                </a:solidFill>
                <a:latin typeface="Times" charset="0"/>
                <a:ea typeface="ＭＳ Ｐゴシック" charset="0"/>
              </a:defRPr>
            </a:lvl8pPr>
            <a:lvl9pPr marL="3960038" indent="-232943" eaLnBrk="0" fontAlgn="base" hangingPunct="0">
              <a:spcBef>
                <a:spcPct val="0"/>
              </a:spcBef>
              <a:spcAft>
                <a:spcPct val="0"/>
              </a:spcAft>
              <a:defRPr sz="2400">
                <a:solidFill>
                  <a:schemeClr val="tx1"/>
                </a:solidFill>
                <a:latin typeface="Times" charset="0"/>
                <a:ea typeface="ＭＳ Ｐゴシック" charset="0"/>
              </a:defRPr>
            </a:lvl9pPr>
          </a:lstStyle>
          <a:p>
            <a:fld id="{EA0B0AF5-025C-F24B-B419-2AB5CBF2FE88}" type="slidenum">
              <a:rPr lang="en-US" sz="1200">
                <a:latin typeface="Arial" charset="0"/>
              </a:rPr>
              <a:pPr/>
              <a:t>40</a:t>
            </a:fld>
            <a:endParaRPr lang="en-US" sz="1200">
              <a:latin typeface="Arial" charset="0"/>
            </a:endParaRPr>
          </a:p>
        </p:txBody>
      </p:sp>
      <p:sp>
        <p:nvSpPr>
          <p:cNvPr id="33794" name="Rectangle 2"/>
          <p:cNvSpPr>
            <a:spLocks noGrp="1" noRot="1" noChangeAspect="1" noChangeArrowheads="1" noTextEdit="1"/>
          </p:cNvSpPr>
          <p:nvPr>
            <p:ph type="sldImg"/>
          </p:nvPr>
        </p:nvSpPr>
        <p:spPr>
          <a:xfrm>
            <a:off x="893763" y="698500"/>
            <a:ext cx="5224462" cy="3482975"/>
          </a:xfrm>
          <a:solidFill>
            <a:srgbClr val="FFFFFF"/>
          </a:solidFill>
          <a:ln/>
        </p:spPr>
      </p:sp>
      <p:sp>
        <p:nvSpPr>
          <p:cNvPr id="33795" name="Rectangle 3"/>
          <p:cNvSpPr>
            <a:spLocks noGrp="1" noChangeArrowheads="1"/>
          </p:cNvSpPr>
          <p:nvPr>
            <p:ph type="body" idx="1"/>
          </p:nvPr>
        </p:nvSpPr>
        <p:spPr>
          <a:xfrm>
            <a:off x="934720" y="4414177"/>
            <a:ext cx="5140960" cy="4183380"/>
          </a:xfrm>
          <a:prstGeom prst="rect">
            <a:avLst/>
          </a:prstGeom>
          <a:solidFill>
            <a:srgbClr val="FFFFFF"/>
          </a:solidFill>
          <a:ln>
            <a:solidFill>
              <a:srgbClr val="000000"/>
            </a:solidFill>
          </a:ln>
          <a:extLst>
            <a:ext uri="{FAA26D3D-D897-4be2-8F04-BA451C77F1D7}">
              <ma14:placeholderFlag xmlns:ma14="http://schemas.microsoft.com/office/mac/drawingml/2011/main" xmlns="" val="1"/>
            </a:ext>
          </a:extLst>
        </p:spPr>
        <p:txBody>
          <a:bodyPr lIns="93177" tIns="46589" rIns="93177" bIns="46589"/>
          <a:lstStyle/>
          <a:p>
            <a:pPr eaLnBrk="1" hangingPunct="1"/>
            <a:endParaRPr lang="en-US">
              <a:ea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93714"/>
            <a:ext cx="7772400" cy="1306689"/>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371600" y="3454402"/>
            <a:ext cx="6400800" cy="155786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4/15/22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4/15/22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44123"/>
            <a:ext cx="2057400" cy="52013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44123"/>
            <a:ext cx="6019800" cy="5201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4/15/22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229600" cy="621287"/>
          </a:xfrm>
        </p:spPr>
        <p:txBody>
          <a:bodyPr/>
          <a:lstStyle>
            <a:lvl1pPr>
              <a:defRPr sz="32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457200" y="1011678"/>
            <a:ext cx="8229600" cy="4433448"/>
          </a:xfrm>
        </p:spPr>
        <p:txBody>
          <a:bodyPr/>
          <a:lstStyle>
            <a:lvl1pPr>
              <a:defRPr sz="2400">
                <a:latin typeface="+mn-lt"/>
              </a:defRPr>
            </a:lvl1pPr>
            <a:lvl2pPr>
              <a:defRPr sz="20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4/15/22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917247"/>
            <a:ext cx="7772400" cy="12107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583745"/>
            <a:ext cx="7772400" cy="133350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4/15/22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22401"/>
            <a:ext cx="4038600" cy="40230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2401"/>
            <a:ext cx="4038600" cy="40230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4/15/22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64545"/>
            <a:ext cx="4040188" cy="5686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33222"/>
            <a:ext cx="4040188" cy="351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364545"/>
            <a:ext cx="4041775" cy="5686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933222"/>
            <a:ext cx="4041775" cy="351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4/15/22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4/15/22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4/15/22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42711"/>
            <a:ext cx="3008313" cy="103293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42714"/>
            <a:ext cx="5111750" cy="52027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275647"/>
            <a:ext cx="3008313" cy="41698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4/15/22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267202"/>
            <a:ext cx="5486400" cy="50376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44689"/>
            <a:ext cx="5486400" cy="3657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770969"/>
            <a:ext cx="5486400" cy="7154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4/15/22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44475"/>
            <a:ext cx="82296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422400"/>
            <a:ext cx="8229600"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5649913"/>
            <a:ext cx="2133600" cy="325437"/>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F12BA26-4F48-7944-9284-F2989996F9A0}" type="datetime1">
              <a:rPr lang="en-US" smtClean="0">
                <a:solidFill>
                  <a:prstClr val="black">
                    <a:tint val="75000"/>
                  </a:prstClr>
                </a:solidFill>
              </a:rPr>
              <a:t>4/15/22</a:t>
            </a:fld>
            <a:endParaRPr lang="en-US">
              <a:solidFill>
                <a:prstClr val="black">
                  <a:tint val="75000"/>
                </a:prstClr>
              </a:solidFill>
            </a:endParaRPr>
          </a:p>
        </p:txBody>
      </p:sp>
      <p:sp>
        <p:nvSpPr>
          <p:cNvPr id="5" name="Footer Placeholder 4"/>
          <p:cNvSpPr>
            <a:spLocks noGrp="1"/>
          </p:cNvSpPr>
          <p:nvPr>
            <p:ph type="ftr" sz="quarter" idx="3"/>
          </p:nvPr>
        </p:nvSpPr>
        <p:spPr>
          <a:xfrm>
            <a:off x="3124200" y="5649913"/>
            <a:ext cx="2895600" cy="325437"/>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6553200" y="5649913"/>
            <a:ext cx="2133600" cy="325437"/>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400" u="sng" kern="1200">
          <a:solidFill>
            <a:srgbClr val="DE8400"/>
          </a:solidFill>
          <a:latin typeface="+mj-lt"/>
          <a:ea typeface="+mj-ea"/>
          <a:cs typeface="+mj-cs"/>
        </a:defRPr>
      </a:lvl1pPr>
      <a:lvl2pPr algn="l" rtl="0" eaLnBrk="0" fontAlgn="base" hangingPunct="0">
        <a:spcBef>
          <a:spcPct val="0"/>
        </a:spcBef>
        <a:spcAft>
          <a:spcPct val="0"/>
        </a:spcAft>
        <a:defRPr sz="4400" u="sng">
          <a:solidFill>
            <a:srgbClr val="DE8400"/>
          </a:solidFill>
          <a:latin typeface="Verdana" pitchFamily="34" charset="0"/>
        </a:defRPr>
      </a:lvl2pPr>
      <a:lvl3pPr algn="l" rtl="0" eaLnBrk="0" fontAlgn="base" hangingPunct="0">
        <a:spcBef>
          <a:spcPct val="0"/>
        </a:spcBef>
        <a:spcAft>
          <a:spcPct val="0"/>
        </a:spcAft>
        <a:defRPr sz="4400" u="sng">
          <a:solidFill>
            <a:srgbClr val="DE8400"/>
          </a:solidFill>
          <a:latin typeface="Verdana" pitchFamily="34" charset="0"/>
        </a:defRPr>
      </a:lvl3pPr>
      <a:lvl4pPr algn="l" rtl="0" eaLnBrk="0" fontAlgn="base" hangingPunct="0">
        <a:spcBef>
          <a:spcPct val="0"/>
        </a:spcBef>
        <a:spcAft>
          <a:spcPct val="0"/>
        </a:spcAft>
        <a:defRPr sz="4400" u="sng">
          <a:solidFill>
            <a:srgbClr val="DE8400"/>
          </a:solidFill>
          <a:latin typeface="Verdana" pitchFamily="34" charset="0"/>
        </a:defRPr>
      </a:lvl4pPr>
      <a:lvl5pPr algn="l" rtl="0" eaLnBrk="0" fontAlgn="base" hangingPunct="0">
        <a:spcBef>
          <a:spcPct val="0"/>
        </a:spcBef>
        <a:spcAft>
          <a:spcPct val="0"/>
        </a:spcAft>
        <a:defRPr sz="4400" u="sng">
          <a:solidFill>
            <a:srgbClr val="DE8400"/>
          </a:solidFill>
          <a:latin typeface="Verdana" pitchFamily="34" charset="0"/>
        </a:defRPr>
      </a:lvl5pPr>
      <a:lvl6pPr marL="457200" algn="l" rtl="0" fontAlgn="base">
        <a:spcBef>
          <a:spcPct val="0"/>
        </a:spcBef>
        <a:spcAft>
          <a:spcPct val="0"/>
        </a:spcAft>
        <a:defRPr sz="4400" u="sng">
          <a:solidFill>
            <a:srgbClr val="DE8400"/>
          </a:solidFill>
          <a:latin typeface="Verdana" pitchFamily="34" charset="0"/>
        </a:defRPr>
      </a:lvl6pPr>
      <a:lvl7pPr marL="914400" algn="l" rtl="0" fontAlgn="base">
        <a:spcBef>
          <a:spcPct val="0"/>
        </a:spcBef>
        <a:spcAft>
          <a:spcPct val="0"/>
        </a:spcAft>
        <a:defRPr sz="4400" u="sng">
          <a:solidFill>
            <a:srgbClr val="DE8400"/>
          </a:solidFill>
          <a:latin typeface="Verdana" pitchFamily="34" charset="0"/>
        </a:defRPr>
      </a:lvl7pPr>
      <a:lvl8pPr marL="1371600" algn="l" rtl="0" fontAlgn="base">
        <a:spcBef>
          <a:spcPct val="0"/>
        </a:spcBef>
        <a:spcAft>
          <a:spcPct val="0"/>
        </a:spcAft>
        <a:defRPr sz="4400" u="sng">
          <a:solidFill>
            <a:srgbClr val="DE8400"/>
          </a:solidFill>
          <a:latin typeface="Verdana" pitchFamily="34" charset="0"/>
        </a:defRPr>
      </a:lvl8pPr>
      <a:lvl9pPr marL="1828800" algn="l" rtl="0" fontAlgn="base">
        <a:spcBef>
          <a:spcPct val="0"/>
        </a:spcBef>
        <a:spcAft>
          <a:spcPct val="0"/>
        </a:spcAft>
        <a:defRPr sz="4400" u="sng">
          <a:solidFill>
            <a:srgbClr val="DE8400"/>
          </a:solidFill>
          <a:latin typeface="Verdana"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image" Target="../media/image40.png"/><Relationship Id="rId4" Type="http://schemas.openxmlformats.org/officeDocument/2006/relationships/image" Target="../media/image37.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3.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203200" y="955675"/>
            <a:ext cx="8788400" cy="2882840"/>
          </a:xfrm>
          <a:extLst>
            <a:ext uri="{91240B29-F687-4f45-9708-019B960494DF}">
              <a14:hiddenLine xmlns:a14="http://schemas.microsoft.com/office/drawing/2010/main" xmlns="" w="12700">
                <a:solidFill>
                  <a:schemeClr val="tx1"/>
                </a:solidFill>
                <a:miter lim="800000"/>
                <a:headEnd/>
                <a:tailEnd/>
              </a14:hiddenLine>
            </a:ext>
          </a:extLst>
        </p:spPr>
        <p:txBody>
          <a:bodyPr wrap="square" lIns="63500" tIns="25400" rIns="63500" bIns="25400" anchor="t">
            <a:spAutoFit/>
          </a:bodyPr>
          <a:lstStyle/>
          <a:p>
            <a:pPr algn="ctr" eaLnBrk="1" hangingPunct="1">
              <a:defRPr/>
            </a:pPr>
            <a:r>
              <a:rPr lang="en-US" altLang="en-US" b="1" dirty="0"/>
              <a:t>SE 577</a:t>
            </a:r>
            <a:br>
              <a:rPr lang="en-US" altLang="en-US" b="1" dirty="0"/>
            </a:br>
            <a:r>
              <a:rPr lang="en-US" altLang="en-US" b="1" dirty="0"/>
              <a:t>Software Architecture</a:t>
            </a:r>
            <a:br>
              <a:rPr lang="en-US" altLang="en-US" sz="1800" b="1" dirty="0">
                <a:effectLst/>
              </a:rPr>
            </a:br>
            <a:br>
              <a:rPr lang="en-US" altLang="en-US" b="1" dirty="0"/>
            </a:br>
            <a:br>
              <a:rPr lang="en-US" altLang="en-US" b="1" dirty="0"/>
            </a:br>
            <a:r>
              <a:rPr lang="en-US" altLang="en-US" sz="3200" b="1" dirty="0">
                <a:solidFill>
                  <a:srgbClr val="0070C0"/>
                </a:solidFill>
              </a:rPr>
              <a:t>Architectural Styles</a:t>
            </a:r>
            <a:br>
              <a:rPr lang="en-US" altLang="en-US" sz="3200" b="1" dirty="0">
                <a:solidFill>
                  <a:srgbClr val="0070C0"/>
                </a:solidFill>
              </a:rPr>
            </a:br>
            <a:r>
              <a:rPr lang="en-US" altLang="en-US" sz="2400" dirty="0">
                <a:solidFill>
                  <a:srgbClr val="0070C0"/>
                </a:solidFill>
                <a:effectLst/>
              </a:rPr>
              <a:t> </a:t>
            </a:r>
            <a:endParaRPr lang="en-US" altLang="en-US" sz="1800"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10</a:t>
            </a:fld>
            <a:endParaRPr lang="en-US"/>
          </a:p>
        </p:txBody>
      </p:sp>
      <p:sp>
        <p:nvSpPr>
          <p:cNvPr id="475138" name="Rectangle 2"/>
          <p:cNvSpPr>
            <a:spLocks noGrp="1" noChangeArrowheads="1"/>
          </p:cNvSpPr>
          <p:nvPr>
            <p:ph type="title"/>
          </p:nvPr>
        </p:nvSpPr>
        <p:spPr>
          <a:xfrm>
            <a:off x="195942" y="103429"/>
            <a:ext cx="8632371" cy="1016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1368519" y="2194903"/>
            <a:ext cx="4993110" cy="342696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711200" y="1502875"/>
            <a:ext cx="6607859" cy="7818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489"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099859" y="3908385"/>
            <a:ext cx="2438400" cy="978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723467" y="4470400"/>
            <a:ext cx="63816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12" y="147358"/>
            <a:ext cx="8229600" cy="397995"/>
          </a:xfrm>
        </p:spPr>
        <p:txBody>
          <a:bodyPr/>
          <a:lstStyle/>
          <a:p>
            <a:r>
              <a:rPr lang="en-US" dirty="0"/>
              <a:t>Example: Face Identity Application</a:t>
            </a:r>
          </a:p>
        </p:txBody>
      </p:sp>
      <p:sp>
        <p:nvSpPr>
          <p:cNvPr id="3" name="Content Placeholder 2"/>
          <p:cNvSpPr>
            <a:spLocks noGrp="1"/>
          </p:cNvSpPr>
          <p:nvPr>
            <p:ph idx="1"/>
          </p:nvPr>
        </p:nvSpPr>
        <p:spPr>
          <a:xfrm>
            <a:off x="487081" y="672354"/>
            <a:ext cx="8229600" cy="5055522"/>
          </a:xfrm>
        </p:spPr>
        <p:txBody>
          <a:bodyPr>
            <a:normAutofit/>
          </a:bodyPr>
          <a:lstStyle/>
          <a:p>
            <a:r>
              <a:rPr lang="en-US" dirty="0"/>
              <a:t>Assume we have the following software components that help us identify the identity of an individual in a video clip:</a:t>
            </a:r>
          </a:p>
          <a:p>
            <a:pPr lvl="1"/>
            <a:r>
              <a:rPr lang="en-US" dirty="0"/>
              <a:t>A s/w component that accesses videos (with audio) from YouTube (</a:t>
            </a:r>
            <a:r>
              <a:rPr lang="en-US" i="1" dirty="0" err="1"/>
              <a:t>YoutubeManager</a:t>
            </a:r>
            <a:r>
              <a:rPr lang="en-US" dirty="0"/>
              <a:t>).</a:t>
            </a:r>
          </a:p>
          <a:p>
            <a:pPr lvl="1"/>
            <a:r>
              <a:rPr lang="en-US" dirty="0"/>
              <a:t>A s/w component that determines if a face is in the video (</a:t>
            </a:r>
            <a:r>
              <a:rPr lang="en-US" i="1" dirty="0" err="1"/>
              <a:t>FaceDetection</a:t>
            </a:r>
            <a:r>
              <a:rPr lang="en-US" dirty="0"/>
              <a:t>).</a:t>
            </a:r>
          </a:p>
          <a:p>
            <a:pPr lvl="1"/>
            <a:r>
              <a:rPr lang="en-US" dirty="0"/>
              <a:t>A s/w component that detects the identity of the person from the detected face (</a:t>
            </a:r>
            <a:r>
              <a:rPr lang="en-US" i="1" dirty="0" err="1"/>
              <a:t>FaceRecognition</a:t>
            </a:r>
            <a:r>
              <a:rPr lang="en-US" dirty="0"/>
              <a:t>).</a:t>
            </a:r>
          </a:p>
          <a:p>
            <a:pPr lvl="1"/>
            <a:r>
              <a:rPr lang="en-US" dirty="0"/>
              <a:t>A s/w component that produces a report of the results (</a:t>
            </a:r>
            <a:r>
              <a:rPr lang="en-US" i="1" dirty="0" err="1"/>
              <a:t>IdenityManager</a:t>
            </a:r>
            <a:r>
              <a:rPr lang="en-US" dirty="0"/>
              <a:t>). </a:t>
            </a:r>
          </a:p>
          <a:p>
            <a:r>
              <a:rPr lang="en-US" dirty="0">
                <a:solidFill>
                  <a:srgbClr val="0000FF"/>
                </a:solidFill>
              </a:rPr>
              <a:t>What does a possible architecture look like for a s/w application that processes videos and identifies faces?</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054499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12" y="147358"/>
            <a:ext cx="8229600" cy="397995"/>
          </a:xfrm>
        </p:spPr>
        <p:txBody>
          <a:bodyPr/>
          <a:lstStyle/>
          <a:p>
            <a:r>
              <a:rPr lang="en-US" sz="2800" dirty="0"/>
              <a:t>Example: Face Identity Application </a:t>
            </a:r>
            <a:r>
              <a:rPr lang="en-US" sz="2000" dirty="0"/>
              <a:t>(cont’d)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grpSp>
        <p:nvGrpSpPr>
          <p:cNvPr id="35" name="Group 34"/>
          <p:cNvGrpSpPr/>
          <p:nvPr/>
        </p:nvGrpSpPr>
        <p:grpSpPr>
          <a:xfrm>
            <a:off x="948764" y="1479177"/>
            <a:ext cx="5850965" cy="2112814"/>
            <a:chOff x="1921435" y="3930463"/>
            <a:chExt cx="5850965" cy="2100901"/>
          </a:xfrm>
        </p:grpSpPr>
        <p:grpSp>
          <p:nvGrpSpPr>
            <p:cNvPr id="21" name="Group 20"/>
            <p:cNvGrpSpPr/>
            <p:nvPr/>
          </p:nvGrpSpPr>
          <p:grpSpPr>
            <a:xfrm>
              <a:off x="1921435" y="5675882"/>
              <a:ext cx="5098208" cy="355482"/>
              <a:chOff x="1769035" y="4913882"/>
              <a:chExt cx="5098208" cy="355482"/>
            </a:xfrm>
          </p:grpSpPr>
          <p:sp>
            <p:nvSpPr>
              <p:cNvPr id="7" name="Rectangle 6"/>
              <p:cNvSpPr/>
              <p:nvPr/>
            </p:nvSpPr>
            <p:spPr>
              <a:xfrm>
                <a:off x="1828800" y="4953000"/>
                <a:ext cx="914400" cy="304800"/>
              </a:xfrm>
              <a:prstGeom prst="rect">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769035" y="4999680"/>
                <a:ext cx="1037814" cy="235650"/>
              </a:xfrm>
              <a:prstGeom prst="rect">
                <a:avLst/>
              </a:prstGeom>
              <a:noFill/>
            </p:spPr>
            <p:txBody>
              <a:bodyPr wrap="none" rtlCol="0">
                <a:spAutoFit/>
              </a:bodyPr>
              <a:lstStyle/>
              <a:p>
                <a:r>
                  <a:rPr lang="en-US" sz="800" dirty="0"/>
                  <a:t>Youtube Manager</a:t>
                </a:r>
              </a:p>
            </p:txBody>
          </p:sp>
          <p:sp>
            <p:nvSpPr>
              <p:cNvPr id="9" name="Rectangle 8"/>
              <p:cNvSpPr/>
              <p:nvPr/>
            </p:nvSpPr>
            <p:spPr>
              <a:xfrm>
                <a:off x="3200400" y="4953000"/>
                <a:ext cx="914400" cy="304800"/>
              </a:xfrm>
              <a:prstGeom prst="rect">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0" y="4953000"/>
                <a:ext cx="914400" cy="304800"/>
              </a:xfrm>
              <a:prstGeom prst="rect">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67400" y="4953000"/>
                <a:ext cx="914400" cy="304800"/>
              </a:xfrm>
              <a:prstGeom prst="rect">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3"/>
                <a:endCxn id="10" idx="1"/>
              </p:cNvCxnSpPr>
              <p:nvPr/>
            </p:nvCxnSpPr>
            <p:spPr>
              <a:xfrm>
                <a:off x="4114800" y="5105400"/>
                <a:ext cx="457200" cy="0"/>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3"/>
                <a:endCxn id="11" idx="1"/>
              </p:cNvCxnSpPr>
              <p:nvPr/>
            </p:nvCxnSpPr>
            <p:spPr>
              <a:xfrm>
                <a:off x="5486400" y="5105400"/>
                <a:ext cx="381000" cy="0"/>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43916" y="4913882"/>
                <a:ext cx="885825" cy="355482"/>
              </a:xfrm>
              <a:prstGeom prst="rect">
                <a:avLst/>
              </a:prstGeom>
              <a:noFill/>
            </p:spPr>
            <p:txBody>
              <a:bodyPr wrap="square" rtlCol="0">
                <a:spAutoFit/>
              </a:bodyPr>
              <a:lstStyle/>
              <a:p>
                <a:pPr algn="ctr"/>
                <a:r>
                  <a:rPr lang="en-US" sz="800" dirty="0"/>
                  <a:t>Face Detection</a:t>
                </a:r>
              </a:p>
            </p:txBody>
          </p:sp>
          <p:sp>
            <p:nvSpPr>
              <p:cNvPr id="16" name="TextBox 15"/>
              <p:cNvSpPr txBox="1"/>
              <p:nvPr/>
            </p:nvSpPr>
            <p:spPr>
              <a:xfrm>
                <a:off x="4519705" y="5000626"/>
                <a:ext cx="1043876" cy="230832"/>
              </a:xfrm>
              <a:prstGeom prst="rect">
                <a:avLst/>
              </a:prstGeom>
              <a:noFill/>
            </p:spPr>
            <p:txBody>
              <a:bodyPr wrap="none" rtlCol="0">
                <a:spAutoFit/>
              </a:bodyPr>
              <a:lstStyle/>
              <a:p>
                <a:r>
                  <a:rPr lang="en-US" sz="800" dirty="0"/>
                  <a:t>Face Recognition</a:t>
                </a:r>
              </a:p>
            </p:txBody>
          </p:sp>
          <p:sp>
            <p:nvSpPr>
              <p:cNvPr id="19" name="TextBox 18"/>
              <p:cNvSpPr txBox="1"/>
              <p:nvPr/>
            </p:nvSpPr>
            <p:spPr>
              <a:xfrm>
                <a:off x="5867400" y="5000625"/>
                <a:ext cx="999843" cy="230832"/>
              </a:xfrm>
              <a:prstGeom prst="rect">
                <a:avLst/>
              </a:prstGeom>
              <a:noFill/>
            </p:spPr>
            <p:txBody>
              <a:bodyPr wrap="none" rtlCol="0">
                <a:spAutoFit/>
              </a:bodyPr>
              <a:lstStyle/>
              <a:p>
                <a:r>
                  <a:rPr lang="en-US" sz="800" dirty="0"/>
                  <a:t>Identity Manager</a:t>
                </a:r>
              </a:p>
            </p:txBody>
          </p:sp>
          <p:cxnSp>
            <p:nvCxnSpPr>
              <p:cNvPr id="20" name="Straight Arrow Connector 19"/>
              <p:cNvCxnSpPr/>
              <p:nvPr/>
            </p:nvCxnSpPr>
            <p:spPr>
              <a:xfrm>
                <a:off x="2743200" y="5105400"/>
                <a:ext cx="457200" cy="0"/>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5" name="Folded Corner 24"/>
            <p:cNvSpPr/>
            <p:nvPr/>
          </p:nvSpPr>
          <p:spPr>
            <a:xfrm>
              <a:off x="2895600" y="5029200"/>
              <a:ext cx="457200" cy="609600"/>
            </a:xfrm>
            <a:prstGeom prst="foldedCorner">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p:cNvSpPr/>
            <p:nvPr/>
          </p:nvSpPr>
          <p:spPr>
            <a:xfrm>
              <a:off x="4267200" y="5257800"/>
              <a:ext cx="457200" cy="381000"/>
            </a:xfrm>
            <a:prstGeom prst="foldedCorner">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p:cNvSpPr/>
            <p:nvPr/>
          </p:nvSpPr>
          <p:spPr>
            <a:xfrm>
              <a:off x="5562600" y="5410200"/>
              <a:ext cx="457200" cy="228600"/>
            </a:xfrm>
            <a:prstGeom prst="foldedCorner">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245659" y="4183156"/>
              <a:ext cx="871071" cy="481285"/>
            </a:xfrm>
            <a:prstGeom prst="rect">
              <a:avLst/>
            </a:prstGeom>
            <a:noFill/>
          </p:spPr>
          <p:txBody>
            <a:bodyPr wrap="square" rtlCol="0">
              <a:spAutoFit/>
            </a:bodyPr>
            <a:lstStyle/>
            <a:p>
              <a:r>
                <a:rPr lang="en-US" sz="1200" b="1" dirty="0">
                  <a:solidFill>
                    <a:srgbClr val="0000FF"/>
                  </a:solidFill>
                  <a:latin typeface="Bradley Hand ITC" pitchFamily="66" charset="0"/>
                </a:rPr>
                <a:t>Big video file!</a:t>
              </a:r>
            </a:p>
          </p:txBody>
        </p:sp>
        <p:sp>
          <p:nvSpPr>
            <p:cNvPr id="29" name="Freeform 28"/>
            <p:cNvSpPr/>
            <p:nvPr/>
          </p:nvSpPr>
          <p:spPr>
            <a:xfrm>
              <a:off x="2867025" y="4486275"/>
              <a:ext cx="246062" cy="485775"/>
            </a:xfrm>
            <a:custGeom>
              <a:avLst/>
              <a:gdLst>
                <a:gd name="connsiteX0" fmla="*/ 0 w 246062"/>
                <a:gd name="connsiteY0" fmla="*/ 0 h 485775"/>
                <a:gd name="connsiteX1" fmla="*/ 228600 w 246062"/>
                <a:gd name="connsiteY1" fmla="*/ 266700 h 485775"/>
                <a:gd name="connsiteX2" fmla="*/ 104775 w 246062"/>
                <a:gd name="connsiteY2" fmla="*/ 485775 h 485775"/>
              </a:gdLst>
              <a:ahLst/>
              <a:cxnLst>
                <a:cxn ang="0">
                  <a:pos x="connsiteX0" y="connsiteY0"/>
                </a:cxn>
                <a:cxn ang="0">
                  <a:pos x="connsiteX1" y="connsiteY1"/>
                </a:cxn>
                <a:cxn ang="0">
                  <a:pos x="connsiteX2" y="connsiteY2"/>
                </a:cxn>
              </a:cxnLst>
              <a:rect l="l" t="t" r="r" b="b"/>
              <a:pathLst>
                <a:path w="246062" h="485775">
                  <a:moveTo>
                    <a:pt x="0" y="0"/>
                  </a:moveTo>
                  <a:cubicBezTo>
                    <a:pt x="105569" y="92869"/>
                    <a:pt x="211138" y="185738"/>
                    <a:pt x="228600" y="266700"/>
                  </a:cubicBezTo>
                  <a:cubicBezTo>
                    <a:pt x="246062" y="347662"/>
                    <a:pt x="175418" y="416718"/>
                    <a:pt x="104775" y="485775"/>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TextBox 29"/>
            <p:cNvSpPr txBox="1"/>
            <p:nvPr/>
          </p:nvSpPr>
          <p:spPr>
            <a:xfrm>
              <a:off x="3290047" y="3930463"/>
              <a:ext cx="2247153" cy="855234"/>
            </a:xfrm>
            <a:prstGeom prst="rect">
              <a:avLst/>
            </a:prstGeom>
            <a:noFill/>
          </p:spPr>
          <p:txBody>
            <a:bodyPr wrap="square" rtlCol="0">
              <a:spAutoFit/>
            </a:bodyPr>
            <a:lstStyle/>
            <a:p>
              <a:r>
                <a:rPr lang="en-US" sz="1200" b="1" dirty="0">
                  <a:solidFill>
                    <a:srgbClr val="0000FF"/>
                  </a:solidFill>
                  <a:latin typeface="Bradley Hand ITC" pitchFamily="66" charset="0"/>
                </a:rPr>
                <a:t>Transformed data containing only the information from detected faces!</a:t>
              </a:r>
            </a:p>
          </p:txBody>
        </p:sp>
        <p:sp>
          <p:nvSpPr>
            <p:cNvPr id="31" name="Freeform 30"/>
            <p:cNvSpPr/>
            <p:nvPr/>
          </p:nvSpPr>
          <p:spPr>
            <a:xfrm>
              <a:off x="4402138" y="4695825"/>
              <a:ext cx="246062" cy="485775"/>
            </a:xfrm>
            <a:custGeom>
              <a:avLst/>
              <a:gdLst>
                <a:gd name="connsiteX0" fmla="*/ 0 w 246062"/>
                <a:gd name="connsiteY0" fmla="*/ 0 h 485775"/>
                <a:gd name="connsiteX1" fmla="*/ 228600 w 246062"/>
                <a:gd name="connsiteY1" fmla="*/ 266700 h 485775"/>
                <a:gd name="connsiteX2" fmla="*/ 104775 w 246062"/>
                <a:gd name="connsiteY2" fmla="*/ 485775 h 485775"/>
              </a:gdLst>
              <a:ahLst/>
              <a:cxnLst>
                <a:cxn ang="0">
                  <a:pos x="connsiteX0" y="connsiteY0"/>
                </a:cxn>
                <a:cxn ang="0">
                  <a:pos x="connsiteX1" y="connsiteY1"/>
                </a:cxn>
                <a:cxn ang="0">
                  <a:pos x="connsiteX2" y="connsiteY2"/>
                </a:cxn>
              </a:cxnLst>
              <a:rect l="l" t="t" r="r" b="b"/>
              <a:pathLst>
                <a:path w="246062" h="485775">
                  <a:moveTo>
                    <a:pt x="0" y="0"/>
                  </a:moveTo>
                  <a:cubicBezTo>
                    <a:pt x="105569" y="92869"/>
                    <a:pt x="211138" y="185738"/>
                    <a:pt x="228600" y="266700"/>
                  </a:cubicBezTo>
                  <a:cubicBezTo>
                    <a:pt x="246062" y="347662"/>
                    <a:pt x="175418" y="416718"/>
                    <a:pt x="104775" y="485775"/>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TextBox 31"/>
            <p:cNvSpPr txBox="1"/>
            <p:nvPr/>
          </p:nvSpPr>
          <p:spPr>
            <a:xfrm>
              <a:off x="5105400" y="4572000"/>
              <a:ext cx="2667000" cy="682207"/>
            </a:xfrm>
            <a:prstGeom prst="rect">
              <a:avLst/>
            </a:prstGeom>
            <a:noFill/>
          </p:spPr>
          <p:txBody>
            <a:bodyPr wrap="square" rtlCol="0">
              <a:spAutoFit/>
            </a:bodyPr>
            <a:lstStyle/>
            <a:p>
              <a:r>
                <a:rPr lang="en-US" sz="1200" b="1" dirty="0">
                  <a:solidFill>
                    <a:srgbClr val="0000FF"/>
                  </a:solidFill>
                  <a:latin typeface="Bradley Hand ITC" pitchFamily="66" charset="0"/>
                </a:rPr>
                <a:t>Transformed data containing only the results from the recognition process, e.g., a report of identity!</a:t>
              </a:r>
            </a:p>
          </p:txBody>
        </p:sp>
        <p:sp>
          <p:nvSpPr>
            <p:cNvPr id="33" name="Freeform 32"/>
            <p:cNvSpPr/>
            <p:nvPr/>
          </p:nvSpPr>
          <p:spPr>
            <a:xfrm>
              <a:off x="6019800" y="5181600"/>
              <a:ext cx="228600" cy="333375"/>
            </a:xfrm>
            <a:custGeom>
              <a:avLst/>
              <a:gdLst>
                <a:gd name="connsiteX0" fmla="*/ 0 w 246062"/>
                <a:gd name="connsiteY0" fmla="*/ 0 h 485775"/>
                <a:gd name="connsiteX1" fmla="*/ 228600 w 246062"/>
                <a:gd name="connsiteY1" fmla="*/ 266700 h 485775"/>
                <a:gd name="connsiteX2" fmla="*/ 104775 w 246062"/>
                <a:gd name="connsiteY2" fmla="*/ 485775 h 485775"/>
              </a:gdLst>
              <a:ahLst/>
              <a:cxnLst>
                <a:cxn ang="0">
                  <a:pos x="connsiteX0" y="connsiteY0"/>
                </a:cxn>
                <a:cxn ang="0">
                  <a:pos x="connsiteX1" y="connsiteY1"/>
                </a:cxn>
                <a:cxn ang="0">
                  <a:pos x="connsiteX2" y="connsiteY2"/>
                </a:cxn>
              </a:cxnLst>
              <a:rect l="l" t="t" r="r" b="b"/>
              <a:pathLst>
                <a:path w="246062" h="485775">
                  <a:moveTo>
                    <a:pt x="0" y="0"/>
                  </a:moveTo>
                  <a:cubicBezTo>
                    <a:pt x="105569" y="92869"/>
                    <a:pt x="211138" y="185738"/>
                    <a:pt x="228600" y="266700"/>
                  </a:cubicBezTo>
                  <a:cubicBezTo>
                    <a:pt x="246062" y="347662"/>
                    <a:pt x="175418" y="416718"/>
                    <a:pt x="104775" y="485775"/>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39" name="Straight Arrow Connector 38"/>
          <p:cNvCxnSpPr/>
          <p:nvPr/>
        </p:nvCxnSpPr>
        <p:spPr>
          <a:xfrm>
            <a:off x="5961529" y="3444843"/>
            <a:ext cx="381000" cy="0"/>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418729" y="2948536"/>
            <a:ext cx="889987" cy="933317"/>
            <a:chOff x="7315200" y="5309056"/>
            <a:chExt cx="889987" cy="1049982"/>
          </a:xfrm>
        </p:grpSpPr>
        <p:sp>
          <p:nvSpPr>
            <p:cNvPr id="40" name="Folded Corner 39"/>
            <p:cNvSpPr/>
            <p:nvPr/>
          </p:nvSpPr>
          <p:spPr>
            <a:xfrm>
              <a:off x="7334250" y="5334000"/>
              <a:ext cx="762000" cy="990600"/>
            </a:xfrm>
            <a:prstGeom prst="foldedCorner">
              <a:avLst/>
            </a:prstGeom>
            <a:solidFill>
              <a:schemeClr val="bg1"/>
            </a:solidFill>
            <a:ln w="635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C:\Users\cotero\AppData\Local\Microsoft\Windows\Temporary Internet Files\Content.IE5\ES8921MZ\MC900048773[1].wmf"/>
            <p:cNvPicPr>
              <a:picLocks noChangeAspect="1" noChangeArrowheads="1"/>
            </p:cNvPicPr>
            <p:nvPr/>
          </p:nvPicPr>
          <p:blipFill>
            <a:blip r:embed="rId2" cstate="print"/>
            <a:srcRect/>
            <a:stretch>
              <a:fillRect/>
            </a:stretch>
          </p:blipFill>
          <p:spPr bwMode="auto">
            <a:xfrm>
              <a:off x="7562850" y="5575756"/>
              <a:ext cx="342115" cy="381000"/>
            </a:xfrm>
            <a:prstGeom prst="rect">
              <a:avLst/>
            </a:prstGeom>
            <a:noFill/>
          </p:spPr>
        </p:pic>
        <p:sp>
          <p:nvSpPr>
            <p:cNvPr id="38" name="TextBox 37"/>
            <p:cNvSpPr txBox="1"/>
            <p:nvPr/>
          </p:nvSpPr>
          <p:spPr>
            <a:xfrm>
              <a:off x="7315200" y="5918656"/>
              <a:ext cx="889987" cy="230832"/>
            </a:xfrm>
            <a:prstGeom prst="rect">
              <a:avLst/>
            </a:prstGeom>
            <a:noFill/>
          </p:spPr>
          <p:txBody>
            <a:bodyPr wrap="none" rtlCol="0">
              <a:spAutoFit/>
            </a:bodyPr>
            <a:lstStyle/>
            <a:p>
              <a:r>
                <a:rPr lang="en-US" sz="800" dirty="0"/>
                <a:t>Joe Developer</a:t>
              </a:r>
            </a:p>
          </p:txBody>
        </p:sp>
        <p:sp>
          <p:nvSpPr>
            <p:cNvPr id="41" name="TextBox 40"/>
            <p:cNvSpPr txBox="1"/>
            <p:nvPr/>
          </p:nvSpPr>
          <p:spPr>
            <a:xfrm>
              <a:off x="7429500" y="5309056"/>
              <a:ext cx="585517" cy="230832"/>
            </a:xfrm>
            <a:prstGeom prst="rect">
              <a:avLst/>
            </a:prstGeom>
            <a:noFill/>
          </p:spPr>
          <p:txBody>
            <a:bodyPr wrap="none" rtlCol="0">
              <a:spAutoFit/>
            </a:bodyPr>
            <a:lstStyle/>
            <a:p>
              <a:r>
                <a:rPr lang="en-US" sz="800" dirty="0"/>
                <a:t>Wanted!</a:t>
              </a:r>
            </a:p>
          </p:txBody>
        </p:sp>
        <p:sp>
          <p:nvSpPr>
            <p:cNvPr id="42" name="TextBox 41"/>
            <p:cNvSpPr txBox="1"/>
            <p:nvPr/>
          </p:nvSpPr>
          <p:spPr>
            <a:xfrm>
              <a:off x="7419068" y="6128206"/>
              <a:ext cx="585517" cy="230832"/>
            </a:xfrm>
            <a:prstGeom prst="rect">
              <a:avLst/>
            </a:prstGeom>
            <a:noFill/>
          </p:spPr>
          <p:txBody>
            <a:bodyPr wrap="none" rtlCol="0">
              <a:spAutoFit/>
            </a:bodyPr>
            <a:lstStyle/>
            <a:p>
              <a:r>
                <a:rPr lang="en-US" sz="800" dirty="0"/>
                <a:t>Wanted!</a:t>
              </a:r>
            </a:p>
          </p:txBody>
        </p:sp>
        <p:cxnSp>
          <p:nvCxnSpPr>
            <p:cNvPr id="44" name="Straight Connector 43"/>
            <p:cNvCxnSpPr/>
            <p:nvPr/>
          </p:nvCxnSpPr>
          <p:spPr>
            <a:xfrm>
              <a:off x="7334250" y="5486400"/>
              <a:ext cx="762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334250" y="6153150"/>
              <a:ext cx="762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24108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sz="3200" dirty="0">
                <a:solidFill>
                  <a:srgbClr val="0000FF"/>
                </a:solidFill>
              </a:rPr>
              <a:t>Shared Memory Styles</a:t>
            </a:r>
          </a:p>
          <a:p>
            <a:pPr lvl="1"/>
            <a:r>
              <a:rPr lang="en-US" sz="2400" dirty="0"/>
              <a:t>Blackboard</a:t>
            </a:r>
          </a:p>
          <a:p>
            <a:pPr lvl="1"/>
            <a:r>
              <a:rPr lang="en-US" sz="2400" dirty="0"/>
              <a:t>Rule-based / Expert System</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102</a:t>
            </a:fld>
            <a:endParaRPr lang="en-US" altLang="en-US">
              <a:solidFill>
                <a:prstClr val="black">
                  <a:tint val="75000"/>
                </a:prstClr>
              </a:solidFill>
            </a:endParaRPr>
          </a:p>
        </p:txBody>
      </p:sp>
    </p:spTree>
    <p:extLst>
      <p:ext uri="{BB962C8B-B14F-4D97-AF65-F5344CB8AC3E}">
        <p14:creationId xmlns:p14="http://schemas.microsoft.com/office/powerpoint/2010/main" val="33062540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4"/>
          <p:cNvSpPr>
            <a:spLocks noGrp="1" noChangeArrowheads="1"/>
          </p:cNvSpPr>
          <p:nvPr>
            <p:ph type="title"/>
          </p:nvPr>
        </p:nvSpPr>
        <p:spPr/>
        <p:txBody>
          <a:bodyPr/>
          <a:lstStyle/>
          <a:p>
            <a:pPr eaLnBrk="1" hangingPunct="1"/>
            <a:r>
              <a:rPr lang="en-US">
                <a:latin typeface="Verdana" charset="0"/>
              </a:rPr>
              <a:t>Blackboard Style</a:t>
            </a:r>
          </a:p>
        </p:txBody>
      </p:sp>
      <p:sp>
        <p:nvSpPr>
          <p:cNvPr id="71682" name="Rectangle 5"/>
          <p:cNvSpPr>
            <a:spLocks noGrp="1" noChangeArrowheads="1"/>
          </p:cNvSpPr>
          <p:nvPr>
            <p:ph idx="1"/>
          </p:nvPr>
        </p:nvSpPr>
        <p:spPr>
          <a:xfrm>
            <a:off x="457200" y="1011678"/>
            <a:ext cx="8478930" cy="4433448"/>
          </a:xfrm>
        </p:spPr>
        <p:txBody>
          <a:bodyPr/>
          <a:lstStyle/>
          <a:p>
            <a:pPr eaLnBrk="1" hangingPunct="1"/>
            <a:r>
              <a:rPr lang="en-US" dirty="0"/>
              <a:t>Two kinds of components</a:t>
            </a:r>
          </a:p>
          <a:p>
            <a:pPr lvl="1" eaLnBrk="1" hangingPunct="1"/>
            <a:r>
              <a:rPr lang="en-US" dirty="0"/>
              <a:t>Central data structure — blackboard</a:t>
            </a:r>
          </a:p>
          <a:p>
            <a:pPr lvl="1" eaLnBrk="1" hangingPunct="1"/>
            <a:r>
              <a:rPr lang="en-US" dirty="0"/>
              <a:t>Components operating on the blackboard</a:t>
            </a:r>
          </a:p>
          <a:p>
            <a:pPr eaLnBrk="1" hangingPunct="1"/>
            <a:r>
              <a:rPr lang="en-US" dirty="0"/>
              <a:t>System control driven by the blackboard state</a:t>
            </a:r>
          </a:p>
          <a:p>
            <a:pPr eaLnBrk="1" hangingPunct="1"/>
            <a:r>
              <a:rPr lang="en-US" dirty="0"/>
              <a:t>Examples</a:t>
            </a:r>
          </a:p>
          <a:p>
            <a:pPr lvl="1" eaLnBrk="1" hangingPunct="1"/>
            <a:r>
              <a:rPr lang="en-US" dirty="0"/>
              <a:t>Compiler architecture</a:t>
            </a:r>
          </a:p>
          <a:p>
            <a:pPr lvl="1" eaLnBrk="1" hangingPunct="1"/>
            <a:r>
              <a:rPr lang="en-US" dirty="0"/>
              <a:t>Integrated programming environments</a:t>
            </a:r>
          </a:p>
          <a:p>
            <a:pPr lvl="1" eaLnBrk="1" hangingPunct="1"/>
            <a:r>
              <a:rPr lang="en-US" dirty="0"/>
              <a:t>AI systems</a:t>
            </a:r>
          </a:p>
          <a:p>
            <a:pPr lvl="1" eaLnBrk="1" hangingPunct="1"/>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103</a:t>
            </a:fld>
            <a:endParaRPr lang="en-US" altLang="en-US">
              <a:solidFill>
                <a:prstClr val="black">
                  <a:tint val="75000"/>
                </a:prstClr>
              </a:solidFill>
            </a:endParaRPr>
          </a:p>
        </p:txBody>
      </p:sp>
    </p:spTree>
    <p:extLst>
      <p:ext uri="{BB962C8B-B14F-4D97-AF65-F5344CB8AC3E}">
        <p14:creationId xmlns:p14="http://schemas.microsoft.com/office/powerpoint/2010/main" val="3415083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latin typeface="Verdana" charset="0"/>
              </a:rPr>
              <a:t> Blackboard Style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grpSp>
        <p:nvGrpSpPr>
          <p:cNvPr id="73731" name="Group 3"/>
          <p:cNvGrpSpPr>
            <a:grpSpLocks/>
          </p:cNvGrpSpPr>
          <p:nvPr/>
        </p:nvGrpSpPr>
        <p:grpSpPr bwMode="auto">
          <a:xfrm>
            <a:off x="894300" y="1693333"/>
            <a:ext cx="7411500" cy="3996267"/>
            <a:chOff x="291" y="1152"/>
            <a:chExt cx="4941" cy="2880"/>
          </a:xfrm>
        </p:grpSpPr>
        <p:sp>
          <p:nvSpPr>
            <p:cNvPr id="609284" name="Line 4"/>
            <p:cNvSpPr>
              <a:spLocks noChangeShapeType="1"/>
            </p:cNvSpPr>
            <p:nvPr/>
          </p:nvSpPr>
          <p:spPr bwMode="auto">
            <a:xfrm rot="-5400000">
              <a:off x="3344" y="3576"/>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85" name="AutoShape 5"/>
            <p:cNvSpPr>
              <a:spLocks noChangeArrowheads="1"/>
            </p:cNvSpPr>
            <p:nvPr/>
          </p:nvSpPr>
          <p:spPr bwMode="auto">
            <a:xfrm>
              <a:off x="1488" y="1824"/>
              <a:ext cx="2738" cy="1536"/>
            </a:xfrm>
            <a:prstGeom prst="bevel">
              <a:avLst>
                <a:gd name="adj" fmla="val 1648"/>
              </a:avLst>
            </a:prstGeom>
            <a:solidFill>
              <a:srgbClr val="008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Shared Data</a:t>
              </a:r>
              <a:endParaRPr lang="en-US" b="1">
                <a:latin typeface="Comic Sans MS" charset="0"/>
              </a:endParaRPr>
            </a:p>
          </p:txBody>
        </p:sp>
        <p:sp>
          <p:nvSpPr>
            <p:cNvPr id="609286" name="Line 6"/>
            <p:cNvSpPr>
              <a:spLocks noChangeShapeType="1"/>
            </p:cNvSpPr>
            <p:nvPr/>
          </p:nvSpPr>
          <p:spPr bwMode="auto">
            <a:xfrm rot="-5400000">
              <a:off x="2136" y="3576"/>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87" name="Oval 7"/>
            <p:cNvSpPr>
              <a:spLocks noChangeArrowheads="1"/>
            </p:cNvSpPr>
            <p:nvPr/>
          </p:nvSpPr>
          <p:spPr bwMode="auto">
            <a:xfrm>
              <a:off x="2064" y="3792"/>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88" name="Line 8"/>
            <p:cNvSpPr>
              <a:spLocks noChangeShapeType="1"/>
            </p:cNvSpPr>
            <p:nvPr/>
          </p:nvSpPr>
          <p:spPr bwMode="auto">
            <a:xfrm rot="-5400000">
              <a:off x="3344" y="1608"/>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89" name="Line 9"/>
            <p:cNvSpPr>
              <a:spLocks noChangeShapeType="1"/>
            </p:cNvSpPr>
            <p:nvPr/>
          </p:nvSpPr>
          <p:spPr bwMode="auto">
            <a:xfrm rot="-5400000">
              <a:off x="2136" y="1608"/>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0" name="Line 10"/>
            <p:cNvSpPr>
              <a:spLocks noChangeShapeType="1"/>
            </p:cNvSpPr>
            <p:nvPr/>
          </p:nvSpPr>
          <p:spPr bwMode="auto">
            <a:xfrm rot="-10800000">
              <a:off x="1056" y="2112"/>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1" name="Line 11"/>
            <p:cNvSpPr>
              <a:spLocks noChangeShapeType="1"/>
            </p:cNvSpPr>
            <p:nvPr/>
          </p:nvSpPr>
          <p:spPr bwMode="auto">
            <a:xfrm rot="-10800000">
              <a:off x="1056" y="2976"/>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2" name="Line 12"/>
            <p:cNvSpPr>
              <a:spLocks noChangeShapeType="1"/>
            </p:cNvSpPr>
            <p:nvPr/>
          </p:nvSpPr>
          <p:spPr bwMode="auto">
            <a:xfrm rot="-10800000">
              <a:off x="4224" y="2104"/>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3" name="Line 13"/>
            <p:cNvSpPr>
              <a:spLocks noChangeShapeType="1"/>
            </p:cNvSpPr>
            <p:nvPr/>
          </p:nvSpPr>
          <p:spPr bwMode="auto">
            <a:xfrm rot="-10800000">
              <a:off x="4224" y="2976"/>
              <a:ext cx="432"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4" name="Oval 14"/>
            <p:cNvSpPr>
              <a:spLocks noChangeArrowheads="1"/>
            </p:cNvSpPr>
            <p:nvPr/>
          </p:nvSpPr>
          <p:spPr bwMode="auto">
            <a:xfrm>
              <a:off x="3264" y="3792"/>
              <a:ext cx="581"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5" name="Oval 15"/>
            <p:cNvSpPr>
              <a:spLocks noChangeArrowheads="1"/>
            </p:cNvSpPr>
            <p:nvPr/>
          </p:nvSpPr>
          <p:spPr bwMode="auto">
            <a:xfrm>
              <a:off x="4656" y="2880"/>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6" name="Oval 16"/>
            <p:cNvSpPr>
              <a:spLocks noChangeArrowheads="1"/>
            </p:cNvSpPr>
            <p:nvPr/>
          </p:nvSpPr>
          <p:spPr bwMode="auto">
            <a:xfrm>
              <a:off x="4656" y="1968"/>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7" name="Oval 17"/>
            <p:cNvSpPr>
              <a:spLocks noChangeArrowheads="1"/>
            </p:cNvSpPr>
            <p:nvPr/>
          </p:nvSpPr>
          <p:spPr bwMode="auto">
            <a:xfrm>
              <a:off x="480" y="2832"/>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8" name="Oval 18"/>
            <p:cNvSpPr>
              <a:spLocks noChangeArrowheads="1"/>
            </p:cNvSpPr>
            <p:nvPr/>
          </p:nvSpPr>
          <p:spPr bwMode="auto">
            <a:xfrm>
              <a:off x="480" y="1968"/>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299" name="Oval 19"/>
            <p:cNvSpPr>
              <a:spLocks noChangeArrowheads="1"/>
            </p:cNvSpPr>
            <p:nvPr/>
          </p:nvSpPr>
          <p:spPr bwMode="auto">
            <a:xfrm>
              <a:off x="2064" y="1152"/>
              <a:ext cx="576"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300" name="Oval 20"/>
            <p:cNvSpPr>
              <a:spLocks noChangeArrowheads="1"/>
            </p:cNvSpPr>
            <p:nvPr/>
          </p:nvSpPr>
          <p:spPr bwMode="auto">
            <a:xfrm>
              <a:off x="3264" y="1152"/>
              <a:ext cx="581" cy="240"/>
            </a:xfrm>
            <a:prstGeom prst="ellipse">
              <a:avLst/>
            </a:prstGeom>
            <a:solidFill>
              <a:srgbClr val="003399"/>
            </a:solidFill>
            <a:ln>
              <a:noFill/>
            </a:ln>
            <a:effectLst/>
            <a:extLst>
              <a:ext uri="{91240B29-F687-4f45-9708-019B960494DF}">
                <a14:hiddenLine xmlns:a14="http://schemas.microsoft.com/office/drawing/2010/main" xmlns="" w="12700">
                  <a:solidFill>
                    <a:schemeClr val="tx1"/>
                  </a:solidFill>
                  <a:round/>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301" name="Text Box 21"/>
            <p:cNvSpPr txBox="1">
              <a:spLocks noChangeArrowheads="1"/>
            </p:cNvSpPr>
            <p:nvPr/>
          </p:nvSpPr>
          <p:spPr bwMode="auto">
            <a:xfrm>
              <a:off x="705" y="3539"/>
              <a:ext cx="70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Memory</a:t>
              </a:r>
            </a:p>
          </p:txBody>
        </p:sp>
        <p:sp>
          <p:nvSpPr>
            <p:cNvPr id="609302" name="Text Box 22"/>
            <p:cNvSpPr txBox="1">
              <a:spLocks noChangeArrowheads="1"/>
            </p:cNvSpPr>
            <p:nvPr/>
          </p:nvSpPr>
          <p:spPr bwMode="auto">
            <a:xfrm>
              <a:off x="291" y="1171"/>
              <a:ext cx="127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dirty="0">
                  <a:latin typeface="Comic Sans MS" charset="0"/>
                </a:rPr>
                <a:t>Memory Access</a:t>
              </a:r>
            </a:p>
          </p:txBody>
        </p:sp>
        <p:sp>
          <p:nvSpPr>
            <p:cNvPr id="609303" name="Line 23"/>
            <p:cNvSpPr>
              <a:spLocks noChangeShapeType="1"/>
            </p:cNvSpPr>
            <p:nvPr/>
          </p:nvSpPr>
          <p:spPr bwMode="auto">
            <a:xfrm>
              <a:off x="1344" y="1440"/>
              <a:ext cx="723" cy="176"/>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304" name="Text Box 24"/>
            <p:cNvSpPr txBox="1">
              <a:spLocks noChangeArrowheads="1"/>
            </p:cNvSpPr>
            <p:nvPr/>
          </p:nvSpPr>
          <p:spPr bwMode="auto">
            <a:xfrm>
              <a:off x="3750" y="1491"/>
              <a:ext cx="101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800" b="1">
                  <a:latin typeface="Comic Sans MS" charset="0"/>
                </a:rPr>
                <a:t>Computation</a:t>
              </a:r>
              <a:endParaRPr lang="en-US" b="1">
                <a:latin typeface="Comic Sans MS" charset="0"/>
              </a:endParaRPr>
            </a:p>
          </p:txBody>
        </p:sp>
        <p:sp>
          <p:nvSpPr>
            <p:cNvPr id="609305" name="Line 25"/>
            <p:cNvSpPr>
              <a:spLocks noChangeShapeType="1"/>
            </p:cNvSpPr>
            <p:nvPr/>
          </p:nvSpPr>
          <p:spPr bwMode="auto">
            <a:xfrm>
              <a:off x="4360" y="1731"/>
              <a:ext cx="296" cy="237"/>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306" name="Line 26"/>
            <p:cNvSpPr>
              <a:spLocks noChangeShapeType="1"/>
            </p:cNvSpPr>
            <p:nvPr/>
          </p:nvSpPr>
          <p:spPr bwMode="auto">
            <a:xfrm rot="-10800000">
              <a:off x="3784" y="1279"/>
              <a:ext cx="295" cy="237"/>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09307" name="Line 27"/>
            <p:cNvSpPr>
              <a:spLocks noChangeShapeType="1"/>
            </p:cNvSpPr>
            <p:nvPr/>
          </p:nvSpPr>
          <p:spPr bwMode="auto">
            <a:xfrm flipV="1">
              <a:off x="1056" y="2976"/>
              <a:ext cx="856" cy="544"/>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104</a:t>
            </a:fld>
            <a:endParaRPr lang="en-US" altLang="en-US">
              <a:solidFill>
                <a:prstClr val="black">
                  <a:tint val="75000"/>
                </a:prstClr>
              </a:solidFill>
            </a:endParaRPr>
          </a:p>
        </p:txBody>
      </p:sp>
    </p:spTree>
    <p:extLst>
      <p:ext uri="{BB962C8B-B14F-4D97-AF65-F5344CB8AC3E}">
        <p14:creationId xmlns:p14="http://schemas.microsoft.com/office/powerpoint/2010/main" val="2619342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Blackboard Style </a:t>
            </a:r>
            <a:r>
              <a:rPr lang="en-US" sz="2000" dirty="0"/>
              <a:t>(cont’d)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grpSp>
        <p:nvGrpSpPr>
          <p:cNvPr id="33" name="Group 32"/>
          <p:cNvGrpSpPr/>
          <p:nvPr/>
        </p:nvGrpSpPr>
        <p:grpSpPr>
          <a:xfrm>
            <a:off x="671815" y="1278480"/>
            <a:ext cx="7786385" cy="4161596"/>
            <a:chOff x="671815" y="1438290"/>
            <a:chExt cx="7786385" cy="4681795"/>
          </a:xfrm>
        </p:grpSpPr>
        <p:pic>
          <p:nvPicPr>
            <p:cNvPr id="7" name="Picture 2" descr="C:\Users\cotero\AppData\Local\Microsoft\Windows\Temporary Internet Files\Content.IE5\MFZE6V1B\MP900439529[1].jpg"/>
            <p:cNvPicPr>
              <a:picLocks noChangeAspect="1" noChangeArrowheads="1"/>
            </p:cNvPicPr>
            <p:nvPr/>
          </p:nvPicPr>
          <p:blipFill>
            <a:blip r:embed="rId2" cstate="print"/>
            <a:srcRect/>
            <a:stretch>
              <a:fillRect/>
            </a:stretch>
          </p:blipFill>
          <p:spPr bwMode="auto">
            <a:xfrm>
              <a:off x="3810000" y="2819400"/>
              <a:ext cx="1752600" cy="1298593"/>
            </a:xfrm>
            <a:prstGeom prst="rect">
              <a:avLst/>
            </a:prstGeom>
            <a:noFill/>
          </p:spPr>
        </p:pic>
        <p:pic>
          <p:nvPicPr>
            <p:cNvPr id="8" name="Picture 3" descr="C:\Users\cotero\AppData\Local\Microsoft\Windows\Temporary Internet Files\Content.IE5\07RO37DR\MC900156061[1].wmf"/>
            <p:cNvPicPr>
              <a:picLocks noChangeAspect="1" noChangeArrowheads="1"/>
            </p:cNvPicPr>
            <p:nvPr/>
          </p:nvPicPr>
          <p:blipFill>
            <a:blip r:embed="rId3" cstate="print"/>
            <a:srcRect/>
            <a:stretch>
              <a:fillRect/>
            </a:stretch>
          </p:blipFill>
          <p:spPr bwMode="auto">
            <a:xfrm>
              <a:off x="4495800" y="3733800"/>
              <a:ext cx="533400" cy="551171"/>
            </a:xfrm>
            <a:prstGeom prst="rect">
              <a:avLst/>
            </a:prstGeom>
            <a:noFill/>
          </p:spPr>
        </p:pic>
        <p:pic>
          <p:nvPicPr>
            <p:cNvPr id="9" name="Picture 2" descr="C:\Users\cotero\AppData\Local\Microsoft\Windows\Temporary Internet Files\Content.IE5\ES8921MZ\MC900048773[1].wmf"/>
            <p:cNvPicPr>
              <a:picLocks noChangeAspect="1" noChangeArrowheads="1"/>
            </p:cNvPicPr>
            <p:nvPr/>
          </p:nvPicPr>
          <p:blipFill>
            <a:blip r:embed="rId4" cstate="print"/>
            <a:srcRect/>
            <a:stretch>
              <a:fillRect/>
            </a:stretch>
          </p:blipFill>
          <p:spPr bwMode="auto">
            <a:xfrm>
              <a:off x="3338816" y="4953000"/>
              <a:ext cx="547384" cy="609600"/>
            </a:xfrm>
            <a:prstGeom prst="rect">
              <a:avLst/>
            </a:prstGeom>
            <a:noFill/>
          </p:spPr>
        </p:pic>
        <p:pic>
          <p:nvPicPr>
            <p:cNvPr id="10" name="Picture 7"/>
            <p:cNvPicPr>
              <a:picLocks noChangeAspect="1" noChangeArrowheads="1"/>
            </p:cNvPicPr>
            <p:nvPr/>
          </p:nvPicPr>
          <p:blipFill>
            <a:blip r:embed="rId5" cstate="print"/>
            <a:srcRect/>
            <a:stretch>
              <a:fillRect/>
            </a:stretch>
          </p:blipFill>
          <p:spPr bwMode="auto">
            <a:xfrm>
              <a:off x="2729216" y="1828800"/>
              <a:ext cx="533400" cy="920261"/>
            </a:xfrm>
            <a:prstGeom prst="rect">
              <a:avLst/>
            </a:prstGeom>
            <a:noFill/>
            <a:ln w="9525">
              <a:noFill/>
              <a:miter lim="800000"/>
              <a:headEnd/>
              <a:tailEnd/>
            </a:ln>
          </p:spPr>
        </p:pic>
        <p:pic>
          <p:nvPicPr>
            <p:cNvPr id="11" name="Picture 2" descr="C:\Users\cotero\AppData\Local\Microsoft\Windows\Temporary Internet Files\Content.IE5\MFZE6V1B\MC900231557[1].wmf"/>
            <p:cNvPicPr>
              <a:picLocks noChangeAspect="1" noChangeArrowheads="1"/>
            </p:cNvPicPr>
            <p:nvPr/>
          </p:nvPicPr>
          <p:blipFill>
            <a:blip r:embed="rId6" cstate="print"/>
            <a:srcRect/>
            <a:stretch>
              <a:fillRect/>
            </a:stretch>
          </p:blipFill>
          <p:spPr bwMode="auto">
            <a:xfrm>
              <a:off x="2119616" y="3352800"/>
              <a:ext cx="743020" cy="938560"/>
            </a:xfrm>
            <a:prstGeom prst="rect">
              <a:avLst/>
            </a:prstGeom>
            <a:noFill/>
          </p:spPr>
        </p:pic>
        <p:pic>
          <p:nvPicPr>
            <p:cNvPr id="12" name="Picture 7"/>
            <p:cNvPicPr>
              <a:picLocks noChangeAspect="1" noChangeArrowheads="1"/>
            </p:cNvPicPr>
            <p:nvPr/>
          </p:nvPicPr>
          <p:blipFill>
            <a:blip r:embed="rId7" cstate="print"/>
            <a:srcRect/>
            <a:stretch>
              <a:fillRect/>
            </a:stretch>
          </p:blipFill>
          <p:spPr bwMode="auto">
            <a:xfrm flipH="1">
              <a:off x="6324600" y="3048000"/>
              <a:ext cx="609600" cy="838200"/>
            </a:xfrm>
            <a:prstGeom prst="rect">
              <a:avLst/>
            </a:prstGeom>
            <a:noFill/>
            <a:ln w="9525">
              <a:noFill/>
              <a:miter lim="800000"/>
              <a:headEnd/>
              <a:tailEnd/>
            </a:ln>
          </p:spPr>
        </p:pic>
        <p:sp>
          <p:nvSpPr>
            <p:cNvPr id="14" name="TextBox 13"/>
            <p:cNvSpPr txBox="1"/>
            <p:nvPr/>
          </p:nvSpPr>
          <p:spPr>
            <a:xfrm>
              <a:off x="6553200" y="2133600"/>
              <a:ext cx="1600200" cy="326051"/>
            </a:xfrm>
            <a:prstGeom prst="rect">
              <a:avLst/>
            </a:prstGeom>
            <a:noFill/>
          </p:spPr>
          <p:txBody>
            <a:bodyPr wrap="square" rtlCol="0">
              <a:spAutoFit/>
            </a:bodyPr>
            <a:lstStyle/>
            <a:p>
              <a:pPr algn="ctr"/>
              <a:r>
                <a:rPr lang="en-US" sz="1400" b="1" dirty="0">
                  <a:solidFill>
                    <a:srgbClr val="FF0000"/>
                  </a:solidFill>
                  <a:latin typeface="Bradley Hand ITC" pitchFamily="66" charset="0"/>
                </a:rPr>
                <a:t>Controller</a:t>
              </a:r>
            </a:p>
          </p:txBody>
        </p:sp>
        <p:sp>
          <p:nvSpPr>
            <p:cNvPr id="15" name="Freeform 14"/>
            <p:cNvSpPr/>
            <p:nvPr/>
          </p:nvSpPr>
          <p:spPr>
            <a:xfrm>
              <a:off x="6610350" y="2352675"/>
              <a:ext cx="352425" cy="723900"/>
            </a:xfrm>
            <a:custGeom>
              <a:avLst/>
              <a:gdLst>
                <a:gd name="connsiteX0" fmla="*/ 323850 w 352425"/>
                <a:gd name="connsiteY0" fmla="*/ 0 h 723900"/>
                <a:gd name="connsiteX1" fmla="*/ 0 w 352425"/>
                <a:gd name="connsiteY1" fmla="*/ 285750 h 723900"/>
                <a:gd name="connsiteX2" fmla="*/ 323850 w 352425"/>
                <a:gd name="connsiteY2" fmla="*/ 523875 h 723900"/>
                <a:gd name="connsiteX3" fmla="*/ 171450 w 352425"/>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352425" h="723900">
                  <a:moveTo>
                    <a:pt x="323850" y="0"/>
                  </a:moveTo>
                  <a:cubicBezTo>
                    <a:pt x="161925" y="99219"/>
                    <a:pt x="0" y="198438"/>
                    <a:pt x="0" y="285750"/>
                  </a:cubicBezTo>
                  <a:cubicBezTo>
                    <a:pt x="0" y="373062"/>
                    <a:pt x="295275" y="450850"/>
                    <a:pt x="323850" y="523875"/>
                  </a:cubicBezTo>
                  <a:cubicBezTo>
                    <a:pt x="352425" y="596900"/>
                    <a:pt x="261937" y="660400"/>
                    <a:pt x="171450" y="723900"/>
                  </a:cubicBezTo>
                </a:path>
              </a:pathLst>
            </a:custGeom>
            <a:ln w="6350">
              <a:solidFill>
                <a:srgbClr val="C00000"/>
              </a:solidFill>
              <a:prstDash val="dash"/>
              <a:tailEnd type="stealth"/>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4096993" y="1438290"/>
              <a:ext cx="2114577" cy="762324"/>
            </a:xfrm>
            <a:prstGeom prst="rect">
              <a:avLst/>
            </a:prstGeom>
            <a:noFill/>
          </p:spPr>
          <p:txBody>
            <a:bodyPr wrap="square" rtlCol="0">
              <a:spAutoFit/>
            </a:bodyPr>
            <a:lstStyle/>
            <a:p>
              <a:r>
                <a:rPr lang="en-US" sz="1400" b="1" dirty="0">
                  <a:solidFill>
                    <a:srgbClr val="8C4881"/>
                  </a:solidFill>
                  <a:latin typeface="Bradley Hand ITC" pitchFamily="66" charset="0"/>
                </a:rPr>
                <a:t>The actual blackboard.  In this example, this is the data repository</a:t>
              </a:r>
            </a:p>
          </p:txBody>
        </p:sp>
        <p:sp>
          <p:nvSpPr>
            <p:cNvPr id="17" name="Freeform 16"/>
            <p:cNvSpPr/>
            <p:nvPr/>
          </p:nvSpPr>
          <p:spPr>
            <a:xfrm>
              <a:off x="5334000" y="2133600"/>
              <a:ext cx="352425" cy="723900"/>
            </a:xfrm>
            <a:custGeom>
              <a:avLst/>
              <a:gdLst>
                <a:gd name="connsiteX0" fmla="*/ 323850 w 352425"/>
                <a:gd name="connsiteY0" fmla="*/ 0 h 723900"/>
                <a:gd name="connsiteX1" fmla="*/ 0 w 352425"/>
                <a:gd name="connsiteY1" fmla="*/ 285750 h 723900"/>
                <a:gd name="connsiteX2" fmla="*/ 323850 w 352425"/>
                <a:gd name="connsiteY2" fmla="*/ 523875 h 723900"/>
                <a:gd name="connsiteX3" fmla="*/ 171450 w 352425"/>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352425" h="723900">
                  <a:moveTo>
                    <a:pt x="323850" y="0"/>
                  </a:moveTo>
                  <a:cubicBezTo>
                    <a:pt x="161925" y="99219"/>
                    <a:pt x="0" y="198438"/>
                    <a:pt x="0" y="285750"/>
                  </a:cubicBezTo>
                  <a:cubicBezTo>
                    <a:pt x="0" y="373062"/>
                    <a:pt x="295275" y="450850"/>
                    <a:pt x="323850" y="523875"/>
                  </a:cubicBezTo>
                  <a:cubicBezTo>
                    <a:pt x="352425" y="596900"/>
                    <a:pt x="261937" y="660400"/>
                    <a:pt x="171450" y="723900"/>
                  </a:cubicBezTo>
                </a:path>
              </a:pathLst>
            </a:custGeom>
            <a:ln w="6350">
              <a:solidFill>
                <a:srgbClr val="0000FF"/>
              </a:solidFill>
              <a:prstDash val="dash"/>
              <a:tailEnd type="stealth"/>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Freeform 17"/>
            <p:cNvSpPr/>
            <p:nvPr/>
          </p:nvSpPr>
          <p:spPr>
            <a:xfrm>
              <a:off x="5114925" y="3962400"/>
              <a:ext cx="1571625" cy="561975"/>
            </a:xfrm>
            <a:custGeom>
              <a:avLst/>
              <a:gdLst>
                <a:gd name="connsiteX0" fmla="*/ 1571625 w 1571625"/>
                <a:gd name="connsiteY0" fmla="*/ 0 h 561975"/>
                <a:gd name="connsiteX1" fmla="*/ 990600 w 1571625"/>
                <a:gd name="connsiteY1" fmla="*/ 561975 h 561975"/>
                <a:gd name="connsiteX2" fmla="*/ 285750 w 1571625"/>
                <a:gd name="connsiteY2" fmla="*/ 361950 h 561975"/>
                <a:gd name="connsiteX3" fmla="*/ 0 w 1571625"/>
                <a:gd name="connsiteY3" fmla="*/ 295275 h 561975"/>
              </a:gdLst>
              <a:ahLst/>
              <a:cxnLst>
                <a:cxn ang="0">
                  <a:pos x="connsiteX0" y="connsiteY0"/>
                </a:cxn>
                <a:cxn ang="0">
                  <a:pos x="connsiteX1" y="connsiteY1"/>
                </a:cxn>
                <a:cxn ang="0">
                  <a:pos x="connsiteX2" y="connsiteY2"/>
                </a:cxn>
                <a:cxn ang="0">
                  <a:pos x="connsiteX3" y="connsiteY3"/>
                </a:cxn>
              </a:cxnLst>
              <a:rect l="l" t="t" r="r" b="b"/>
              <a:pathLst>
                <a:path w="1571625" h="561975">
                  <a:moveTo>
                    <a:pt x="1571625" y="0"/>
                  </a:moveTo>
                  <a:cubicBezTo>
                    <a:pt x="1388268" y="250825"/>
                    <a:pt x="1204912" y="501650"/>
                    <a:pt x="990600" y="561975"/>
                  </a:cubicBezTo>
                  <a:lnTo>
                    <a:pt x="285750" y="361950"/>
                  </a:lnTo>
                  <a:cubicBezTo>
                    <a:pt x="120650" y="317500"/>
                    <a:pt x="60325" y="306387"/>
                    <a:pt x="0" y="295275"/>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Freeform 18"/>
            <p:cNvSpPr/>
            <p:nvPr/>
          </p:nvSpPr>
          <p:spPr>
            <a:xfrm>
              <a:off x="6115050" y="4533900"/>
              <a:ext cx="581025" cy="239712"/>
            </a:xfrm>
            <a:custGeom>
              <a:avLst/>
              <a:gdLst>
                <a:gd name="connsiteX0" fmla="*/ 0 w 581025"/>
                <a:gd name="connsiteY0" fmla="*/ 0 h 239712"/>
                <a:gd name="connsiteX1" fmla="*/ 238125 w 581025"/>
                <a:gd name="connsiteY1" fmla="*/ 200025 h 239712"/>
                <a:gd name="connsiteX2" fmla="*/ 581025 w 581025"/>
                <a:gd name="connsiteY2" fmla="*/ 238125 h 239712"/>
              </a:gdLst>
              <a:ahLst/>
              <a:cxnLst>
                <a:cxn ang="0">
                  <a:pos x="connsiteX0" y="connsiteY0"/>
                </a:cxn>
                <a:cxn ang="0">
                  <a:pos x="connsiteX1" y="connsiteY1"/>
                </a:cxn>
                <a:cxn ang="0">
                  <a:pos x="connsiteX2" y="connsiteY2"/>
                </a:cxn>
              </a:cxnLst>
              <a:rect l="l" t="t" r="r" b="b"/>
              <a:pathLst>
                <a:path w="581025" h="239712">
                  <a:moveTo>
                    <a:pt x="0" y="0"/>
                  </a:moveTo>
                  <a:cubicBezTo>
                    <a:pt x="70644" y="80169"/>
                    <a:pt x="141288" y="160338"/>
                    <a:pt x="238125" y="200025"/>
                  </a:cubicBezTo>
                  <a:cubicBezTo>
                    <a:pt x="334962" y="239712"/>
                    <a:pt x="457993" y="238918"/>
                    <a:pt x="581025" y="238125"/>
                  </a:cubicBezTo>
                </a:path>
              </a:pathLst>
            </a:custGeom>
            <a:ln w="6350">
              <a:solidFill>
                <a:srgbClr val="0000FF"/>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p:cNvSpPr txBox="1"/>
            <p:nvPr/>
          </p:nvSpPr>
          <p:spPr>
            <a:xfrm>
              <a:off x="6160476" y="4800600"/>
              <a:ext cx="2297724" cy="481285"/>
            </a:xfrm>
            <a:prstGeom prst="rect">
              <a:avLst/>
            </a:prstGeom>
            <a:noFill/>
          </p:spPr>
          <p:txBody>
            <a:bodyPr wrap="square" rtlCol="0">
              <a:spAutoFit/>
            </a:bodyPr>
            <a:lstStyle/>
            <a:p>
              <a:r>
                <a:rPr lang="en-US" sz="1200" b="1" dirty="0">
                  <a:solidFill>
                    <a:srgbClr val="0000FF"/>
                  </a:solidFill>
                  <a:latin typeface="Bradley Hand ITC" pitchFamily="66" charset="0"/>
                </a:rPr>
                <a:t>Access to the blackboard has been granted to Agent 1</a:t>
              </a:r>
            </a:p>
          </p:txBody>
        </p:sp>
        <p:sp>
          <p:nvSpPr>
            <p:cNvPr id="21" name="TextBox 20"/>
            <p:cNvSpPr txBox="1"/>
            <p:nvPr/>
          </p:nvSpPr>
          <p:spPr>
            <a:xfrm>
              <a:off x="4495800" y="4267200"/>
              <a:ext cx="762000" cy="294311"/>
            </a:xfrm>
            <a:prstGeom prst="rect">
              <a:avLst/>
            </a:prstGeom>
            <a:noFill/>
          </p:spPr>
          <p:txBody>
            <a:bodyPr wrap="square" rtlCol="0">
              <a:spAutoFit/>
            </a:bodyPr>
            <a:lstStyle/>
            <a:p>
              <a:pPr algn="ctr"/>
              <a:r>
                <a:rPr lang="en-US" sz="1200" b="1" dirty="0">
                  <a:solidFill>
                    <a:srgbClr val="0000FF"/>
                  </a:solidFill>
                  <a:latin typeface="Bradley Hand ITC" pitchFamily="66" charset="0"/>
                </a:rPr>
                <a:t>Agent 1</a:t>
              </a:r>
            </a:p>
          </p:txBody>
        </p:sp>
        <p:sp>
          <p:nvSpPr>
            <p:cNvPr id="22" name="TextBox 21"/>
            <p:cNvSpPr txBox="1"/>
            <p:nvPr/>
          </p:nvSpPr>
          <p:spPr>
            <a:xfrm>
              <a:off x="5562600" y="5638800"/>
              <a:ext cx="2209800" cy="481285"/>
            </a:xfrm>
            <a:prstGeom prst="rect">
              <a:avLst/>
            </a:prstGeom>
            <a:noFill/>
          </p:spPr>
          <p:txBody>
            <a:bodyPr wrap="square" rtlCol="0">
              <a:spAutoFit/>
            </a:bodyPr>
            <a:lstStyle/>
            <a:p>
              <a:r>
                <a:rPr lang="en-US" sz="1200" b="1" dirty="0">
                  <a:solidFill>
                    <a:srgbClr val="0000FF"/>
                  </a:solidFill>
                  <a:latin typeface="Bradley Hand ITC" pitchFamily="66" charset="0"/>
                </a:rPr>
                <a:t>Agent 1 advances the solution!</a:t>
              </a:r>
            </a:p>
          </p:txBody>
        </p:sp>
        <p:sp>
          <p:nvSpPr>
            <p:cNvPr id="23" name="Freeform 22"/>
            <p:cNvSpPr/>
            <p:nvPr/>
          </p:nvSpPr>
          <p:spPr>
            <a:xfrm>
              <a:off x="4875213" y="4505325"/>
              <a:ext cx="763587" cy="1238250"/>
            </a:xfrm>
            <a:custGeom>
              <a:avLst/>
              <a:gdLst>
                <a:gd name="connsiteX0" fmla="*/ 763587 w 763587"/>
                <a:gd name="connsiteY0" fmla="*/ 1238250 h 1238250"/>
                <a:gd name="connsiteX1" fmla="*/ 68262 w 763587"/>
                <a:gd name="connsiteY1" fmla="*/ 895350 h 1238250"/>
                <a:gd name="connsiteX2" fmla="*/ 354012 w 763587"/>
                <a:gd name="connsiteY2" fmla="*/ 381000 h 1238250"/>
                <a:gd name="connsiteX3" fmla="*/ 144462 w 763587"/>
                <a:gd name="connsiteY3" fmla="*/ 0 h 1238250"/>
              </a:gdLst>
              <a:ahLst/>
              <a:cxnLst>
                <a:cxn ang="0">
                  <a:pos x="connsiteX0" y="connsiteY0"/>
                </a:cxn>
                <a:cxn ang="0">
                  <a:pos x="connsiteX1" y="connsiteY1"/>
                </a:cxn>
                <a:cxn ang="0">
                  <a:pos x="connsiteX2" y="connsiteY2"/>
                </a:cxn>
                <a:cxn ang="0">
                  <a:pos x="connsiteX3" y="connsiteY3"/>
                </a:cxn>
              </a:cxnLst>
              <a:rect l="l" t="t" r="r" b="b"/>
              <a:pathLst>
                <a:path w="763587" h="1238250">
                  <a:moveTo>
                    <a:pt x="763587" y="1238250"/>
                  </a:moveTo>
                  <a:cubicBezTo>
                    <a:pt x="450055" y="1138237"/>
                    <a:pt x="136524" y="1038225"/>
                    <a:pt x="68262" y="895350"/>
                  </a:cubicBezTo>
                  <a:cubicBezTo>
                    <a:pt x="0" y="752475"/>
                    <a:pt x="341312" y="530225"/>
                    <a:pt x="354012" y="381000"/>
                  </a:cubicBezTo>
                  <a:cubicBezTo>
                    <a:pt x="366712" y="231775"/>
                    <a:pt x="255587" y="115887"/>
                    <a:pt x="144462" y="0"/>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p:cNvSpPr txBox="1"/>
            <p:nvPr/>
          </p:nvSpPr>
          <p:spPr>
            <a:xfrm>
              <a:off x="2898565" y="5532061"/>
              <a:ext cx="1225450" cy="481285"/>
            </a:xfrm>
            <a:prstGeom prst="rect">
              <a:avLst/>
            </a:prstGeom>
            <a:noFill/>
          </p:spPr>
          <p:txBody>
            <a:bodyPr wrap="square" rtlCol="0">
              <a:spAutoFit/>
            </a:bodyPr>
            <a:lstStyle/>
            <a:p>
              <a:r>
                <a:rPr lang="en-US" sz="1200" b="1" dirty="0">
                  <a:solidFill>
                    <a:srgbClr val="0000FF"/>
                  </a:solidFill>
                  <a:latin typeface="Bradley Hand ITC" pitchFamily="66" charset="0"/>
                </a:rPr>
                <a:t>Agent 2 waits for his turn</a:t>
              </a:r>
            </a:p>
          </p:txBody>
        </p:sp>
        <p:sp>
          <p:nvSpPr>
            <p:cNvPr id="25" name="TextBox 24"/>
            <p:cNvSpPr txBox="1"/>
            <p:nvPr/>
          </p:nvSpPr>
          <p:spPr>
            <a:xfrm>
              <a:off x="1909142" y="4277714"/>
              <a:ext cx="1222190" cy="481285"/>
            </a:xfrm>
            <a:prstGeom prst="rect">
              <a:avLst/>
            </a:prstGeom>
            <a:noFill/>
          </p:spPr>
          <p:txBody>
            <a:bodyPr wrap="square" rtlCol="0">
              <a:spAutoFit/>
            </a:bodyPr>
            <a:lstStyle/>
            <a:p>
              <a:r>
                <a:rPr lang="en-US" sz="1200" b="1" dirty="0">
                  <a:solidFill>
                    <a:srgbClr val="0000FF"/>
                  </a:solidFill>
                  <a:latin typeface="Bradley Hand ITC" pitchFamily="66" charset="0"/>
                </a:rPr>
                <a:t>Agent 3 waits for his turn</a:t>
              </a:r>
            </a:p>
          </p:txBody>
        </p:sp>
        <p:sp>
          <p:nvSpPr>
            <p:cNvPr id="26" name="TextBox 25"/>
            <p:cNvSpPr txBox="1"/>
            <p:nvPr/>
          </p:nvSpPr>
          <p:spPr>
            <a:xfrm>
              <a:off x="2542404" y="2751410"/>
              <a:ext cx="1238552" cy="481285"/>
            </a:xfrm>
            <a:prstGeom prst="rect">
              <a:avLst/>
            </a:prstGeom>
            <a:noFill/>
          </p:spPr>
          <p:txBody>
            <a:bodyPr wrap="square" rtlCol="0">
              <a:spAutoFit/>
            </a:bodyPr>
            <a:lstStyle/>
            <a:p>
              <a:r>
                <a:rPr lang="en-US" sz="1200" b="1" dirty="0">
                  <a:solidFill>
                    <a:srgbClr val="0000FF"/>
                  </a:solidFill>
                  <a:latin typeface="Bradley Hand ITC" pitchFamily="66" charset="0"/>
                </a:rPr>
                <a:t>Agent 4 waits for his turn</a:t>
              </a:r>
            </a:p>
          </p:txBody>
        </p:sp>
        <p:sp>
          <p:nvSpPr>
            <p:cNvPr id="27" name="TextBox 26"/>
            <p:cNvSpPr txBox="1"/>
            <p:nvPr/>
          </p:nvSpPr>
          <p:spPr>
            <a:xfrm>
              <a:off x="671815" y="1524000"/>
              <a:ext cx="1532525" cy="1042208"/>
            </a:xfrm>
            <a:prstGeom prst="rect">
              <a:avLst/>
            </a:prstGeom>
            <a:noFill/>
          </p:spPr>
          <p:txBody>
            <a:bodyPr wrap="square" rtlCol="0">
              <a:spAutoFit/>
            </a:bodyPr>
            <a:lstStyle/>
            <a:p>
              <a:r>
                <a:rPr lang="en-US" sz="1200" b="1" dirty="0">
                  <a:solidFill>
                    <a:srgbClr val="0000FF"/>
                  </a:solidFill>
                  <a:latin typeface="Bradley Hand ITC" pitchFamily="66" charset="0"/>
                </a:rPr>
                <a:t>Agents cannot access blackboard until access is granted by controller.</a:t>
              </a:r>
            </a:p>
          </p:txBody>
        </p:sp>
        <p:sp>
          <p:nvSpPr>
            <p:cNvPr id="29" name="Freeform 28"/>
            <p:cNvSpPr/>
            <p:nvPr/>
          </p:nvSpPr>
          <p:spPr>
            <a:xfrm>
              <a:off x="1948166" y="2017713"/>
              <a:ext cx="885825" cy="319087"/>
            </a:xfrm>
            <a:custGeom>
              <a:avLst/>
              <a:gdLst>
                <a:gd name="connsiteX0" fmla="*/ 0 w 885825"/>
                <a:gd name="connsiteY0" fmla="*/ 153987 h 319087"/>
                <a:gd name="connsiteX1" fmla="*/ 428625 w 885825"/>
                <a:gd name="connsiteY1" fmla="*/ 20637 h 319087"/>
                <a:gd name="connsiteX2" fmla="*/ 600075 w 885825"/>
                <a:gd name="connsiteY2" fmla="*/ 277812 h 319087"/>
                <a:gd name="connsiteX3" fmla="*/ 885825 w 885825"/>
                <a:gd name="connsiteY3" fmla="*/ 268287 h 319087"/>
              </a:gdLst>
              <a:ahLst/>
              <a:cxnLst>
                <a:cxn ang="0">
                  <a:pos x="connsiteX0" y="connsiteY0"/>
                </a:cxn>
                <a:cxn ang="0">
                  <a:pos x="connsiteX1" y="connsiteY1"/>
                </a:cxn>
                <a:cxn ang="0">
                  <a:pos x="connsiteX2" y="connsiteY2"/>
                </a:cxn>
                <a:cxn ang="0">
                  <a:pos x="connsiteX3" y="connsiteY3"/>
                </a:cxn>
              </a:cxnLst>
              <a:rect l="l" t="t" r="r" b="b"/>
              <a:pathLst>
                <a:path w="885825" h="319087">
                  <a:moveTo>
                    <a:pt x="0" y="153987"/>
                  </a:moveTo>
                  <a:cubicBezTo>
                    <a:pt x="164306" y="76993"/>
                    <a:pt x="328613" y="0"/>
                    <a:pt x="428625" y="20637"/>
                  </a:cubicBezTo>
                  <a:cubicBezTo>
                    <a:pt x="528637" y="41274"/>
                    <a:pt x="523875" y="236537"/>
                    <a:pt x="600075" y="277812"/>
                  </a:cubicBezTo>
                  <a:cubicBezTo>
                    <a:pt x="676275" y="319087"/>
                    <a:pt x="781050" y="293687"/>
                    <a:pt x="885825" y="268287"/>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Freeform 29"/>
            <p:cNvSpPr/>
            <p:nvPr/>
          </p:nvSpPr>
          <p:spPr>
            <a:xfrm>
              <a:off x="1303641" y="2495550"/>
              <a:ext cx="987425" cy="847725"/>
            </a:xfrm>
            <a:custGeom>
              <a:avLst/>
              <a:gdLst>
                <a:gd name="connsiteX0" fmla="*/ 120650 w 987425"/>
                <a:gd name="connsiteY0" fmla="*/ 0 h 847725"/>
                <a:gd name="connsiteX1" fmla="*/ 92075 w 987425"/>
                <a:gd name="connsiteY1" fmla="*/ 647700 h 847725"/>
                <a:gd name="connsiteX2" fmla="*/ 673100 w 987425"/>
                <a:gd name="connsiteY2" fmla="*/ 733425 h 847725"/>
                <a:gd name="connsiteX3" fmla="*/ 987425 w 987425"/>
                <a:gd name="connsiteY3" fmla="*/ 847725 h 847725"/>
              </a:gdLst>
              <a:ahLst/>
              <a:cxnLst>
                <a:cxn ang="0">
                  <a:pos x="connsiteX0" y="connsiteY0"/>
                </a:cxn>
                <a:cxn ang="0">
                  <a:pos x="connsiteX1" y="connsiteY1"/>
                </a:cxn>
                <a:cxn ang="0">
                  <a:pos x="connsiteX2" y="connsiteY2"/>
                </a:cxn>
                <a:cxn ang="0">
                  <a:pos x="connsiteX3" y="connsiteY3"/>
                </a:cxn>
              </a:cxnLst>
              <a:rect l="l" t="t" r="r" b="b"/>
              <a:pathLst>
                <a:path w="987425" h="847725">
                  <a:moveTo>
                    <a:pt x="120650" y="0"/>
                  </a:moveTo>
                  <a:cubicBezTo>
                    <a:pt x="60325" y="262731"/>
                    <a:pt x="0" y="525463"/>
                    <a:pt x="92075" y="647700"/>
                  </a:cubicBezTo>
                  <a:cubicBezTo>
                    <a:pt x="184150" y="769937"/>
                    <a:pt x="523875" y="700088"/>
                    <a:pt x="673100" y="733425"/>
                  </a:cubicBezTo>
                  <a:cubicBezTo>
                    <a:pt x="822325" y="766762"/>
                    <a:pt x="904875" y="807243"/>
                    <a:pt x="987425" y="847725"/>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Freeform 31"/>
            <p:cNvSpPr/>
            <p:nvPr/>
          </p:nvSpPr>
          <p:spPr>
            <a:xfrm>
              <a:off x="725791" y="2514599"/>
              <a:ext cx="2460625" cy="2886075"/>
            </a:xfrm>
            <a:custGeom>
              <a:avLst/>
              <a:gdLst>
                <a:gd name="connsiteX0" fmla="*/ 222250 w 1393825"/>
                <a:gd name="connsiteY0" fmla="*/ 0 h 3143250"/>
                <a:gd name="connsiteX1" fmla="*/ 3175 w 1393825"/>
                <a:gd name="connsiteY1" fmla="*/ 981075 h 3143250"/>
                <a:gd name="connsiteX2" fmla="*/ 241300 w 1393825"/>
                <a:gd name="connsiteY2" fmla="*/ 2514600 h 3143250"/>
                <a:gd name="connsiteX3" fmla="*/ 1393825 w 1393825"/>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1393825" h="3143250">
                  <a:moveTo>
                    <a:pt x="222250" y="0"/>
                  </a:moveTo>
                  <a:cubicBezTo>
                    <a:pt x="111125" y="280987"/>
                    <a:pt x="0" y="561975"/>
                    <a:pt x="3175" y="981075"/>
                  </a:cubicBezTo>
                  <a:cubicBezTo>
                    <a:pt x="6350" y="1400175"/>
                    <a:pt x="9525" y="2154238"/>
                    <a:pt x="241300" y="2514600"/>
                  </a:cubicBezTo>
                  <a:cubicBezTo>
                    <a:pt x="473075" y="2874962"/>
                    <a:pt x="933450" y="3009106"/>
                    <a:pt x="1393825" y="3143250"/>
                  </a:cubicBezTo>
                </a:path>
              </a:pathLst>
            </a:custGeom>
            <a:ln w="6350">
              <a:solidFill>
                <a:srgbClr val="0000FF"/>
              </a:soli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9988773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of Blackboard Style</a:t>
            </a:r>
          </a:p>
        </p:txBody>
      </p:sp>
      <p:sp>
        <p:nvSpPr>
          <p:cNvPr id="3" name="Content Placeholder 2"/>
          <p:cNvSpPr>
            <a:spLocks noGrp="1"/>
          </p:cNvSpPr>
          <p:nvPr>
            <p:ph idx="1"/>
          </p:nvPr>
        </p:nvSpPr>
        <p:spPr>
          <a:xfrm>
            <a:off x="457200" y="1032369"/>
            <a:ext cx="8229600" cy="3709218"/>
          </a:xfrm>
        </p:spPr>
        <p:txBody>
          <a:bodyPr/>
          <a:lstStyle/>
          <a:p>
            <a:r>
              <a:rPr lang="en-US" sz="2000" dirty="0"/>
              <a:t>Consider the design a university s/w system that manages student registrations.</a:t>
            </a:r>
          </a:p>
          <a:p>
            <a:r>
              <a:rPr lang="en-US" sz="2000" dirty="0"/>
              <a:t>Registrations are managed based on: </a:t>
            </a:r>
          </a:p>
          <a:p>
            <a:pPr lvl="1"/>
            <a:r>
              <a:rPr lang="en-US" sz="1800" dirty="0"/>
              <a:t>Course availability</a:t>
            </a:r>
          </a:p>
          <a:p>
            <a:pPr lvl="1"/>
            <a:r>
              <a:rPr lang="en-US" sz="1800" dirty="0"/>
              <a:t>Student’s course history </a:t>
            </a:r>
          </a:p>
          <a:p>
            <a:pPr lvl="1"/>
            <a:r>
              <a:rPr lang="en-US" sz="1800" dirty="0"/>
              <a:t>Student’s work schedule</a:t>
            </a:r>
          </a:p>
          <a:p>
            <a:r>
              <a:rPr lang="en-US" sz="2000" dirty="0"/>
              <a:t>Goal is to maximize both the number of courses taken and hours worked.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3559927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37" y="217067"/>
            <a:ext cx="8229600" cy="440725"/>
          </a:xfrm>
        </p:spPr>
        <p:txBody>
          <a:bodyPr/>
          <a:lstStyle/>
          <a:p>
            <a:r>
              <a:rPr lang="en-US" dirty="0"/>
              <a:t>Example: Architectural Components</a:t>
            </a:r>
            <a:endParaRPr lang="en-US" sz="2000" dirty="0"/>
          </a:p>
        </p:txBody>
      </p:sp>
      <p:sp>
        <p:nvSpPr>
          <p:cNvPr id="3" name="Content Placeholder 2"/>
          <p:cNvSpPr>
            <a:spLocks noGrp="1"/>
          </p:cNvSpPr>
          <p:nvPr>
            <p:ph idx="1"/>
          </p:nvPr>
        </p:nvSpPr>
        <p:spPr>
          <a:xfrm>
            <a:off x="457200" y="803969"/>
            <a:ext cx="8229600" cy="4641157"/>
          </a:xfrm>
        </p:spPr>
        <p:txBody>
          <a:bodyPr/>
          <a:lstStyle/>
          <a:p>
            <a:r>
              <a:rPr lang="en-US" sz="2000" i="1" dirty="0" err="1"/>
              <a:t>ScheduleManager</a:t>
            </a:r>
            <a:endParaRPr lang="en-US" sz="2000" i="1" dirty="0"/>
          </a:p>
          <a:p>
            <a:pPr lvl="1"/>
            <a:r>
              <a:rPr lang="en-US" sz="1800" dirty="0"/>
              <a:t>Manages access to the </a:t>
            </a:r>
            <a:r>
              <a:rPr lang="en-US" sz="1800" i="1" dirty="0" err="1"/>
              <a:t>ScheduleBlackboard</a:t>
            </a:r>
            <a:r>
              <a:rPr lang="en-US" sz="1800" dirty="0"/>
              <a:t> and controls the problem-solving process.</a:t>
            </a:r>
          </a:p>
          <a:p>
            <a:r>
              <a:rPr lang="en-US" sz="2000" i="1" dirty="0" err="1"/>
              <a:t>StudentHistory</a:t>
            </a:r>
            <a:endParaRPr lang="en-US" sz="2000" i="1" dirty="0"/>
          </a:p>
          <a:p>
            <a:pPr lvl="1"/>
            <a:r>
              <a:rPr lang="en-US" sz="1800" dirty="0"/>
              <a:t>Knowledge source for student’s course history and other preferences.</a:t>
            </a:r>
          </a:p>
          <a:p>
            <a:r>
              <a:rPr lang="en-US" sz="2000" i="1" dirty="0" err="1"/>
              <a:t>WorkSchedule</a:t>
            </a:r>
            <a:endParaRPr lang="en-US" sz="2000" i="1" dirty="0"/>
          </a:p>
          <a:p>
            <a:pPr lvl="1"/>
            <a:r>
              <a:rPr lang="en-US" sz="1800" dirty="0"/>
              <a:t>Knowledge source for student’s work schedule</a:t>
            </a:r>
          </a:p>
          <a:p>
            <a:r>
              <a:rPr lang="en-US" sz="2000" i="1" dirty="0" err="1"/>
              <a:t>CourseOfferings</a:t>
            </a:r>
            <a:endParaRPr lang="en-US" sz="2000" i="1" dirty="0"/>
          </a:p>
          <a:p>
            <a:pPr lvl="1"/>
            <a:r>
              <a:rPr lang="en-US" sz="1800" dirty="0"/>
              <a:t>Knowledge source for university’s course offerings</a:t>
            </a:r>
          </a:p>
          <a:p>
            <a:r>
              <a:rPr lang="en-US" sz="2000" i="1" dirty="0" err="1"/>
              <a:t>ScheduleBlackboard</a:t>
            </a:r>
            <a:endParaRPr lang="en-US" sz="2000" i="1" dirty="0"/>
          </a:p>
          <a:p>
            <a:pPr lvl="1"/>
            <a:r>
              <a:rPr lang="en-US" sz="1800" dirty="0">
                <a:solidFill>
                  <a:srgbClr val="0000FF"/>
                </a:solidFill>
              </a:rPr>
              <a:t>Central data store </a:t>
            </a:r>
            <a:r>
              <a:rPr lang="en-US" sz="1800" dirty="0"/>
              <a:t>where elements of the solution space are stored</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107</a:t>
            </a:fld>
            <a:endParaRPr lang="en-US" altLang="en-US">
              <a:solidFill>
                <a:prstClr val="black">
                  <a:tint val="75000"/>
                </a:prstClr>
              </a:solidFill>
            </a:endParaRPr>
          </a:p>
        </p:txBody>
      </p:sp>
    </p:spTree>
    <p:extLst>
      <p:ext uri="{BB962C8B-B14F-4D97-AF65-F5344CB8AC3E}">
        <p14:creationId xmlns:p14="http://schemas.microsoft.com/office/powerpoint/2010/main" val="1944114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Approach</a:t>
            </a:r>
          </a:p>
        </p:txBody>
      </p:sp>
      <p:sp>
        <p:nvSpPr>
          <p:cNvPr id="3" name="Content Placeholder 2"/>
          <p:cNvSpPr>
            <a:spLocks noGrp="1"/>
          </p:cNvSpPr>
          <p:nvPr>
            <p:ph idx="1"/>
          </p:nvPr>
        </p:nvSpPr>
        <p:spPr/>
        <p:txBody>
          <a:bodyPr/>
          <a:lstStyle/>
          <a:p>
            <a:pPr>
              <a:spcAft>
                <a:spcPts val="600"/>
              </a:spcAft>
            </a:pPr>
            <a:r>
              <a:rPr lang="en-US" sz="1800" dirty="0"/>
              <a:t>The </a:t>
            </a:r>
            <a:r>
              <a:rPr lang="en-US" sz="1800" i="1" dirty="0" err="1"/>
              <a:t>ScheduleManager</a:t>
            </a:r>
            <a:r>
              <a:rPr lang="en-US" sz="1800" dirty="0"/>
              <a:t> initializes all other components.</a:t>
            </a:r>
          </a:p>
          <a:p>
            <a:pPr>
              <a:spcAft>
                <a:spcPts val="600"/>
              </a:spcAft>
            </a:pPr>
            <a:r>
              <a:rPr lang="en-US" sz="1800" dirty="0"/>
              <a:t>The </a:t>
            </a:r>
            <a:r>
              <a:rPr lang="en-US" sz="1800" i="1" dirty="0" err="1"/>
              <a:t>StudentHistory</a:t>
            </a:r>
            <a:r>
              <a:rPr lang="en-US" sz="1800" dirty="0"/>
              <a:t> component is activated to retrieve a student’s course history and preferences.</a:t>
            </a:r>
          </a:p>
          <a:p>
            <a:pPr>
              <a:spcAft>
                <a:spcPts val="600"/>
              </a:spcAft>
            </a:pPr>
            <a:r>
              <a:rPr lang="en-US" sz="1800" dirty="0"/>
              <a:t>This information is stored in the </a:t>
            </a:r>
            <a:r>
              <a:rPr lang="en-US" sz="1800" i="1" dirty="0" err="1"/>
              <a:t>ScheduleBlackboard</a:t>
            </a:r>
            <a:r>
              <a:rPr lang="en-US" sz="1800" dirty="0"/>
              <a:t> component.</a:t>
            </a:r>
          </a:p>
          <a:p>
            <a:pPr>
              <a:spcAft>
                <a:spcPts val="600"/>
              </a:spcAft>
            </a:pPr>
            <a:r>
              <a:rPr lang="en-US" sz="1800" dirty="0"/>
              <a:t>The </a:t>
            </a:r>
            <a:r>
              <a:rPr lang="en-US" sz="1800" i="1" dirty="0" err="1"/>
              <a:t>CourseOffering</a:t>
            </a:r>
            <a:r>
              <a:rPr lang="en-US" sz="1800" dirty="0"/>
              <a:t> component is activated to search for the particular term’s course offering.</a:t>
            </a:r>
          </a:p>
          <a:p>
            <a:pPr>
              <a:spcAft>
                <a:spcPts val="600"/>
              </a:spcAft>
            </a:pPr>
            <a:r>
              <a:rPr lang="en-US" sz="1800" dirty="0"/>
              <a:t>This information is used to create a schedule consistent with the student’s preferences and course offerings.</a:t>
            </a:r>
          </a:p>
          <a:p>
            <a:pPr>
              <a:spcAft>
                <a:spcPts val="600"/>
              </a:spcAft>
            </a:pPr>
            <a:r>
              <a:rPr lang="en-US" sz="1800" dirty="0"/>
              <a:t>The </a:t>
            </a:r>
            <a:r>
              <a:rPr lang="en-US" sz="1800" i="1" dirty="0" err="1"/>
              <a:t>WorkSchedule</a:t>
            </a:r>
            <a:r>
              <a:rPr lang="en-US" sz="1800" dirty="0"/>
              <a:t> component is activated to determine the student’s federal-work study schedule.</a:t>
            </a:r>
          </a:p>
          <a:p>
            <a:pPr>
              <a:spcAft>
                <a:spcPts val="600"/>
              </a:spcAft>
            </a:pPr>
            <a:r>
              <a:rPr lang="en-US" sz="1800" dirty="0"/>
              <a:t>This information is used to modify the schedule accordingly.</a:t>
            </a:r>
          </a:p>
          <a:p>
            <a:pPr>
              <a:spcAft>
                <a:spcPts val="600"/>
              </a:spcAft>
            </a:pPr>
            <a:r>
              <a:rPr lang="en-US" sz="1800" dirty="0"/>
              <a:t>Process may be repeated until the schedule provides the  best possible solution</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108</a:t>
            </a:fld>
            <a:endParaRPr lang="en-US" altLang="en-US">
              <a:solidFill>
                <a:prstClr val="black">
                  <a:tint val="75000"/>
                </a:prstClr>
              </a:solidFill>
            </a:endParaRPr>
          </a:p>
        </p:txBody>
      </p:sp>
    </p:spTree>
    <p:extLst>
      <p:ext uri="{BB962C8B-B14F-4D97-AF65-F5344CB8AC3E}">
        <p14:creationId xmlns:p14="http://schemas.microsoft.com/office/powerpoint/2010/main" val="388217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title"/>
          </p:nvPr>
        </p:nvSpPr>
        <p:spPr/>
        <p:txBody>
          <a:bodyPr/>
          <a:lstStyle/>
          <a:p>
            <a:pPr eaLnBrk="1" hangingPunct="1"/>
            <a:r>
              <a:rPr lang="en-US">
                <a:latin typeface="Verdana" charset="0"/>
              </a:rPr>
              <a:t>Blackboard Style </a:t>
            </a:r>
            <a:r>
              <a:rPr lang="en-US" sz="2000" b="0">
                <a:latin typeface="Verdana" charset="0"/>
              </a:rPr>
              <a:t>(cont’d)</a:t>
            </a:r>
          </a:p>
        </p:txBody>
      </p:sp>
      <p:sp>
        <p:nvSpPr>
          <p:cNvPr id="74754" name="Rectangle 5"/>
          <p:cNvSpPr>
            <a:spLocks noGrp="1" noChangeArrowheads="1"/>
          </p:cNvSpPr>
          <p:nvPr>
            <p:ph idx="1"/>
          </p:nvPr>
        </p:nvSpPr>
        <p:spPr/>
        <p:txBody>
          <a:bodyPr/>
          <a:lstStyle/>
          <a:p>
            <a:pPr eaLnBrk="1" hangingPunct="1"/>
            <a:r>
              <a:rPr lang="en-US" dirty="0"/>
              <a:t>Specializations:</a:t>
            </a:r>
          </a:p>
          <a:p>
            <a:pPr lvl="1" eaLnBrk="1" hangingPunct="1"/>
            <a:r>
              <a:rPr lang="en-US" dirty="0"/>
              <a:t>Data structure in memory.</a:t>
            </a:r>
          </a:p>
          <a:p>
            <a:pPr lvl="1" eaLnBrk="1" hangingPunct="1"/>
            <a:r>
              <a:rPr lang="en-US" dirty="0"/>
              <a:t>Data structure on disk.</a:t>
            </a:r>
          </a:p>
          <a:p>
            <a:pPr lvl="1" eaLnBrk="1" hangingPunct="1"/>
            <a:r>
              <a:rPr lang="en-US" dirty="0"/>
              <a:t>Changes to the data structure trigger computations</a:t>
            </a:r>
          </a:p>
          <a:p>
            <a:pPr lvl="1" eaLnBrk="1" hangingPunct="1"/>
            <a:r>
              <a:rPr lang="en-US" dirty="0"/>
              <a:t>Concurrent computations and data access</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109</a:t>
            </a:fld>
            <a:endParaRPr lang="en-US" altLang="en-US">
              <a:solidFill>
                <a:prstClr val="black">
                  <a:tint val="75000"/>
                </a:prstClr>
              </a:solidFill>
            </a:endParaRPr>
          </a:p>
        </p:txBody>
      </p:sp>
    </p:spTree>
    <p:extLst>
      <p:ext uri="{BB962C8B-B14F-4D97-AF65-F5344CB8AC3E}">
        <p14:creationId xmlns:p14="http://schemas.microsoft.com/office/powerpoint/2010/main" val="403374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11</a:t>
            </a:fld>
            <a:endParaRPr lang="en-US"/>
          </a:p>
        </p:txBody>
      </p:sp>
      <p:sp>
        <p:nvSpPr>
          <p:cNvPr id="495618" name="Rectangle 2"/>
          <p:cNvSpPr>
            <a:spLocks noGrp="1" noChangeArrowheads="1"/>
          </p:cNvSpPr>
          <p:nvPr>
            <p:ph type="title"/>
          </p:nvPr>
        </p:nvSpPr>
        <p:spPr/>
        <p:txBody>
          <a:bodyPr/>
          <a:lstStyle/>
          <a:p>
            <a:r>
              <a:rPr lang="en-US" dirty="0"/>
              <a:t>Back to Architecture Basics</a:t>
            </a:r>
          </a:p>
        </p:txBody>
      </p:sp>
      <p:sp>
        <p:nvSpPr>
          <p:cNvPr id="495619" name="Rectangle 3" descr="Rectangle: Click to edit Master text styles&#10;Second level&#10;Third level&#10;Fourth level&#10;Fifth level"/>
          <p:cNvSpPr>
            <a:spLocks noGrp="1" noChangeArrowheads="1"/>
          </p:cNvSpPr>
          <p:nvPr>
            <p:ph type="body" idx="1"/>
          </p:nvPr>
        </p:nvSpPr>
        <p:spPr>
          <a:xfrm>
            <a:off x="746276" y="1219200"/>
            <a:ext cx="7651448" cy="3657600"/>
          </a:xfrm>
        </p:spPr>
        <p:txBody>
          <a:bodyPr/>
          <a:lstStyle/>
          <a:p>
            <a:pPr>
              <a:lnSpc>
                <a:spcPct val="90000"/>
              </a:lnSpc>
            </a:pPr>
            <a:r>
              <a:rPr lang="en-US" sz="1778" dirty="0"/>
              <a:t>When I introduced the vocabulary of architecture components</a:t>
            </a:r>
          </a:p>
          <a:p>
            <a:pPr lvl="1">
              <a:lnSpc>
                <a:spcPct val="90000"/>
              </a:lnSpc>
            </a:pPr>
            <a:r>
              <a:rPr lang="en-US" sz="1600" dirty="0"/>
              <a:t>Terms used: Components, Connectors, Structures, and so on.</a:t>
            </a:r>
          </a:p>
          <a:p>
            <a:pPr>
              <a:lnSpc>
                <a:spcPct val="90000"/>
              </a:lnSpc>
            </a:pPr>
            <a:r>
              <a:rPr lang="en-US" sz="1778" dirty="0"/>
              <a:t>I like to think about architecture in terms of laying out the foundation for design</a:t>
            </a:r>
          </a:p>
          <a:p>
            <a:pPr lvl="1">
              <a:lnSpc>
                <a:spcPct val="90000"/>
              </a:lnSpc>
            </a:pPr>
            <a:r>
              <a:rPr lang="en-US" sz="1600" dirty="0"/>
              <a:t>What </a:t>
            </a:r>
            <a:r>
              <a:rPr lang="en-US" sz="1600" b="1" dirty="0"/>
              <a:t>design decisions </a:t>
            </a:r>
            <a:r>
              <a:rPr lang="en-US" sz="1600" dirty="0"/>
              <a:t>do we need to make, and/or what </a:t>
            </a:r>
            <a:r>
              <a:rPr lang="en-US" sz="1600" b="1" dirty="0"/>
              <a:t>structures do we need to document </a:t>
            </a:r>
            <a:r>
              <a:rPr lang="en-US" sz="1600" dirty="0"/>
              <a:t>in order to realize all of the constraints imposed on the system</a:t>
            </a:r>
          </a:p>
          <a:p>
            <a:pPr lvl="1">
              <a:lnSpc>
                <a:spcPct val="90000"/>
              </a:lnSpc>
            </a:pPr>
            <a:r>
              <a:rPr lang="en-US" sz="1600" dirty="0"/>
              <a:t>Constraints typically come from the non-functional requirements – time to market, budget, technology standards, skillsets, </a:t>
            </a:r>
            <a:r>
              <a:rPr lang="en-US" sz="1600" dirty="0" err="1"/>
              <a:t>etc</a:t>
            </a:r>
            <a:endParaRPr lang="en-US" sz="1600" dirty="0"/>
          </a:p>
          <a:p>
            <a:pPr>
              <a:lnSpc>
                <a:spcPct val="90000"/>
              </a:lnSpc>
            </a:pPr>
            <a:r>
              <a:rPr lang="en-US" sz="1778" dirty="0"/>
              <a:t>Good architecture makes important decisions early and defers less-important decisions to later</a:t>
            </a:r>
          </a:p>
          <a:p>
            <a:pPr lvl="1">
              <a:lnSpc>
                <a:spcPct val="90000"/>
              </a:lnSpc>
            </a:pPr>
            <a:r>
              <a:rPr lang="en-US" sz="1600" dirty="0"/>
              <a:t>Do we really need to pick the database technology up front?</a:t>
            </a:r>
          </a:p>
          <a:p>
            <a:pPr lvl="1">
              <a:lnSpc>
                <a:spcPct val="90000"/>
              </a:lnSpc>
            </a:pPr>
            <a:r>
              <a:rPr lang="en-US" sz="16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4"/>
          <p:cNvSpPr>
            <a:spLocks noGrp="1" noChangeArrowheads="1"/>
          </p:cNvSpPr>
          <p:nvPr>
            <p:ph type="title"/>
          </p:nvPr>
        </p:nvSpPr>
        <p:spPr/>
        <p:txBody>
          <a:bodyPr/>
          <a:lstStyle/>
          <a:p>
            <a:pPr eaLnBrk="1" hangingPunct="1"/>
            <a:r>
              <a:rPr lang="en-US" dirty="0">
                <a:latin typeface="Verdana" charset="0"/>
              </a:rPr>
              <a:t>Blackboard Style </a:t>
            </a:r>
            <a:r>
              <a:rPr lang="en-US" sz="2000" b="0" dirty="0">
                <a:latin typeface="Verdana" charset="0"/>
              </a:rPr>
              <a:t>(cont’d)</a:t>
            </a:r>
          </a:p>
        </p:txBody>
      </p:sp>
      <p:sp>
        <p:nvSpPr>
          <p:cNvPr id="76802" name="Rectangle 5"/>
          <p:cNvSpPr>
            <a:spLocks noGrp="1" noChangeArrowheads="1"/>
          </p:cNvSpPr>
          <p:nvPr>
            <p:ph idx="1"/>
          </p:nvPr>
        </p:nvSpPr>
        <p:spPr/>
        <p:txBody>
          <a:bodyPr/>
          <a:lstStyle/>
          <a:p>
            <a:pPr eaLnBrk="1" hangingPunct="1"/>
            <a:r>
              <a:rPr lang="en-US" dirty="0"/>
              <a:t>Advantages:</a:t>
            </a:r>
          </a:p>
          <a:p>
            <a:pPr lvl="1" eaLnBrk="1" hangingPunct="1"/>
            <a:r>
              <a:rPr lang="en-US" dirty="0"/>
              <a:t>Efficient way to store “large” amount of data.</a:t>
            </a:r>
          </a:p>
          <a:p>
            <a:pPr lvl="1" eaLnBrk="1" hangingPunct="1"/>
            <a:r>
              <a:rPr lang="en-US" dirty="0"/>
              <a:t>Sharing model is published as the repository schema.</a:t>
            </a:r>
          </a:p>
          <a:p>
            <a:pPr lvl="1" eaLnBrk="1" hangingPunct="1"/>
            <a:r>
              <a:rPr lang="en-US" dirty="0"/>
              <a:t>Centralized management of data.</a:t>
            </a:r>
          </a:p>
          <a:p>
            <a:pPr eaLnBrk="1" hangingPunct="1"/>
            <a:r>
              <a:rPr lang="en-US" dirty="0"/>
              <a:t>Disadvantages:</a:t>
            </a:r>
          </a:p>
          <a:p>
            <a:pPr lvl="1" eaLnBrk="1" hangingPunct="1"/>
            <a:r>
              <a:rPr lang="en-US" dirty="0"/>
              <a:t>Must agree of a data model a priori.</a:t>
            </a:r>
          </a:p>
          <a:p>
            <a:pPr lvl="1" eaLnBrk="1" hangingPunct="1"/>
            <a:r>
              <a:rPr lang="en-US" dirty="0"/>
              <a:t>Difficult to distribute data.</a:t>
            </a:r>
          </a:p>
          <a:p>
            <a:pPr lvl="1" eaLnBrk="1" hangingPunct="1"/>
            <a:r>
              <a:rPr lang="en-US" dirty="0"/>
              <a:t>Data evolution is expensive.</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110</a:t>
            </a:fld>
            <a:endParaRPr lang="en-US" altLang="en-US">
              <a:solidFill>
                <a:prstClr val="black">
                  <a:tint val="75000"/>
                </a:prstClr>
              </a:solidFill>
            </a:endParaRPr>
          </a:p>
        </p:txBody>
      </p:sp>
    </p:spTree>
    <p:extLst>
      <p:ext uri="{BB962C8B-B14F-4D97-AF65-F5344CB8AC3E}">
        <p14:creationId xmlns:p14="http://schemas.microsoft.com/office/powerpoint/2010/main" val="3234274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All calculation centers on a common data structure.</a:t>
            </a:r>
          </a:p>
          <a:p>
            <a:pPr lvl="1"/>
            <a:r>
              <a:rPr lang="en-US" dirty="0"/>
              <a:t>Order of processing dynamically determined and data-driven.</a:t>
            </a:r>
          </a:p>
          <a:p>
            <a:r>
              <a:rPr lang="en-US" dirty="0"/>
              <a:t>Avoid it when:</a:t>
            </a:r>
          </a:p>
          <a:p>
            <a:pPr lvl="1"/>
            <a:r>
              <a:rPr lang="en-US" dirty="0"/>
              <a:t>Programs deal with independent parts of the common data.</a:t>
            </a:r>
          </a:p>
          <a:p>
            <a:pPr lvl="1"/>
            <a:r>
              <a:rPr lang="en-US" dirty="0"/>
              <a:t>Interface to common data susceptible to change.</a:t>
            </a:r>
          </a:p>
          <a:p>
            <a:pPr lvl="1"/>
            <a:r>
              <a:rPr lang="en-US" dirty="0"/>
              <a:t>When interaction between programs require complex regulation.</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111</a:t>
            </a:fld>
            <a:endParaRPr lang="en-US" altLang="en-US">
              <a:solidFill>
                <a:prstClr val="black">
                  <a:tint val="75000"/>
                </a:prstClr>
              </a:solidFill>
            </a:endParaRPr>
          </a:p>
        </p:txBody>
      </p:sp>
    </p:spTree>
    <p:extLst>
      <p:ext uri="{BB962C8B-B14F-4D97-AF65-F5344CB8AC3E}">
        <p14:creationId xmlns:p14="http://schemas.microsoft.com/office/powerpoint/2010/main" val="7942773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28600" y="249986"/>
            <a:ext cx="8686800" cy="623446"/>
          </a:xfrm>
        </p:spPr>
        <p:txBody>
          <a:bodyPr/>
          <a:lstStyle/>
          <a:p>
            <a:r>
              <a:rPr lang="en-US" sz="3200" u="none" dirty="0">
                <a:effectLst>
                  <a:outerShdw blurRad="38100" dist="38100" dir="2700000" algn="tl">
                    <a:srgbClr val="000000">
                      <a:alpha val="43137"/>
                    </a:srgbClr>
                  </a:outerShdw>
                </a:effectLst>
                <a:latin typeface="Verdana" charset="0"/>
              </a:rPr>
              <a:t>Example: Hybrid Compiler Architectures</a:t>
            </a:r>
          </a:p>
        </p:txBody>
      </p:sp>
      <p:grpSp>
        <p:nvGrpSpPr>
          <p:cNvPr id="84995" name="Group 3"/>
          <p:cNvGrpSpPr>
            <a:grpSpLocks/>
          </p:cNvGrpSpPr>
          <p:nvPr/>
        </p:nvGrpSpPr>
        <p:grpSpPr bwMode="auto">
          <a:xfrm>
            <a:off x="1524000" y="1625600"/>
            <a:ext cx="5867400" cy="3928533"/>
            <a:chOff x="960" y="1152"/>
            <a:chExt cx="3696" cy="2784"/>
          </a:xfrm>
        </p:grpSpPr>
        <p:sp>
          <p:nvSpPr>
            <p:cNvPr id="628740" name="Rectangle 4"/>
            <p:cNvSpPr>
              <a:spLocks noChangeArrowheads="1"/>
            </p:cNvSpPr>
            <p:nvPr/>
          </p:nvSpPr>
          <p:spPr bwMode="auto">
            <a:xfrm>
              <a:off x="960"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Lex</a:t>
              </a:r>
              <a:endParaRPr lang="en-US" b="1">
                <a:latin typeface="Comic Sans MS" charset="0"/>
              </a:endParaRPr>
            </a:p>
          </p:txBody>
        </p:sp>
        <p:sp>
          <p:nvSpPr>
            <p:cNvPr id="628741" name="Rectangle 5"/>
            <p:cNvSpPr>
              <a:spLocks noChangeArrowheads="1"/>
            </p:cNvSpPr>
            <p:nvPr/>
          </p:nvSpPr>
          <p:spPr bwMode="auto">
            <a:xfrm>
              <a:off x="1776"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Syn</a:t>
              </a:r>
              <a:endParaRPr lang="en-US" b="1">
                <a:latin typeface="Comic Sans MS" charset="0"/>
              </a:endParaRPr>
            </a:p>
          </p:txBody>
        </p:sp>
        <p:sp>
          <p:nvSpPr>
            <p:cNvPr id="628742" name="Rectangle 6"/>
            <p:cNvSpPr>
              <a:spLocks noChangeArrowheads="1"/>
            </p:cNvSpPr>
            <p:nvPr/>
          </p:nvSpPr>
          <p:spPr bwMode="auto">
            <a:xfrm>
              <a:off x="2592"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Sem</a:t>
              </a:r>
              <a:endParaRPr lang="en-US" b="1">
                <a:latin typeface="Comic Sans MS" charset="0"/>
              </a:endParaRPr>
            </a:p>
          </p:txBody>
        </p:sp>
        <p:sp>
          <p:nvSpPr>
            <p:cNvPr id="628743" name="Rectangle 7"/>
            <p:cNvSpPr>
              <a:spLocks noChangeArrowheads="1"/>
            </p:cNvSpPr>
            <p:nvPr/>
          </p:nvSpPr>
          <p:spPr bwMode="auto">
            <a:xfrm>
              <a:off x="3360"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Opt</a:t>
              </a:r>
              <a:endParaRPr lang="en-US" b="1">
                <a:latin typeface="Comic Sans MS" charset="0"/>
              </a:endParaRPr>
            </a:p>
          </p:txBody>
        </p:sp>
        <p:sp>
          <p:nvSpPr>
            <p:cNvPr id="628744" name="Rectangle 8"/>
            <p:cNvSpPr>
              <a:spLocks noChangeArrowheads="1"/>
            </p:cNvSpPr>
            <p:nvPr/>
          </p:nvSpPr>
          <p:spPr bwMode="auto">
            <a:xfrm>
              <a:off x="4176"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Cgen</a:t>
              </a:r>
              <a:endParaRPr lang="en-US" b="1">
                <a:latin typeface="Comic Sans MS" charset="0"/>
              </a:endParaRPr>
            </a:p>
          </p:txBody>
        </p:sp>
        <p:sp>
          <p:nvSpPr>
            <p:cNvPr id="628745" name="Rectangle 9"/>
            <p:cNvSpPr>
              <a:spLocks noChangeArrowheads="1"/>
            </p:cNvSpPr>
            <p:nvPr/>
          </p:nvSpPr>
          <p:spPr bwMode="auto">
            <a:xfrm>
              <a:off x="1464" y="35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Edit</a:t>
              </a:r>
              <a:endParaRPr lang="en-US" b="1">
                <a:latin typeface="Comic Sans MS" charset="0"/>
              </a:endParaRPr>
            </a:p>
          </p:txBody>
        </p:sp>
        <p:sp>
          <p:nvSpPr>
            <p:cNvPr id="628746" name="Rectangle 10"/>
            <p:cNvSpPr>
              <a:spLocks noChangeArrowheads="1"/>
            </p:cNvSpPr>
            <p:nvPr/>
          </p:nvSpPr>
          <p:spPr bwMode="auto">
            <a:xfrm>
              <a:off x="3672" y="35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rgbClr val="FFFFFF"/>
                  </a:solidFill>
                  <a:latin typeface="Comic Sans MS" charset="0"/>
                </a:rPr>
                <a:t>Flow</a:t>
              </a:r>
              <a:endParaRPr lang="en-US" b="1">
                <a:latin typeface="Comic Sans MS" charset="0"/>
              </a:endParaRPr>
            </a:p>
          </p:txBody>
        </p:sp>
        <p:sp>
          <p:nvSpPr>
            <p:cNvPr id="628747" name="Line 11"/>
            <p:cNvSpPr>
              <a:spLocks noChangeShapeType="1"/>
            </p:cNvSpPr>
            <p:nvPr/>
          </p:nvSpPr>
          <p:spPr bwMode="auto">
            <a:xfrm flipV="1">
              <a:off x="1944" y="2880"/>
              <a:ext cx="312" cy="672"/>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48" name="Rectangle 12"/>
            <p:cNvSpPr>
              <a:spLocks noChangeArrowheads="1"/>
            </p:cNvSpPr>
            <p:nvPr/>
          </p:nvSpPr>
          <p:spPr bwMode="auto">
            <a:xfrm>
              <a:off x="2256" y="2112"/>
              <a:ext cx="1104"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rgbClr val="FFFFFF"/>
                  </a:solidFill>
                  <a:latin typeface="Comic Sans MS" charset="0"/>
                </a:rPr>
                <a:t>Attributed</a:t>
              </a:r>
              <a:r>
                <a:rPr lang="en-US" sz="1800" b="1">
                  <a:latin typeface="Comic Sans MS" charset="0"/>
                </a:rPr>
                <a:t> </a:t>
              </a:r>
            </a:p>
            <a:p>
              <a:pPr algn="ctr">
                <a:defRPr/>
              </a:pPr>
              <a:r>
                <a:rPr lang="en-US" sz="1800" b="1">
                  <a:solidFill>
                    <a:srgbClr val="FFFFFF"/>
                  </a:solidFill>
                  <a:latin typeface="Comic Sans MS" charset="0"/>
                </a:rPr>
                <a:t>Parse Tree</a:t>
              </a:r>
              <a:endParaRPr lang="en-US" b="1">
                <a:latin typeface="Comic Sans MS" charset="0"/>
              </a:endParaRPr>
            </a:p>
          </p:txBody>
        </p:sp>
        <p:sp>
          <p:nvSpPr>
            <p:cNvPr id="628749" name="Rectangle 13"/>
            <p:cNvSpPr>
              <a:spLocks noChangeArrowheads="1"/>
            </p:cNvSpPr>
            <p:nvPr/>
          </p:nvSpPr>
          <p:spPr bwMode="auto">
            <a:xfrm>
              <a:off x="2256" y="2496"/>
              <a:ext cx="1104"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rgbClr val="FFFFFF"/>
                  </a:solidFill>
                  <a:latin typeface="Comic Sans MS" charset="0"/>
                </a:rPr>
                <a:t>Symbol Table</a:t>
              </a:r>
              <a:endParaRPr lang="en-US" b="1">
                <a:latin typeface="Comic Sans MS" charset="0"/>
              </a:endParaRPr>
            </a:p>
          </p:txBody>
        </p:sp>
        <p:sp>
          <p:nvSpPr>
            <p:cNvPr id="628750" name="Line 14"/>
            <p:cNvSpPr>
              <a:spLocks noChangeShapeType="1"/>
            </p:cNvSpPr>
            <p:nvPr/>
          </p:nvSpPr>
          <p:spPr bwMode="auto">
            <a:xfrm flipH="1" flipV="1">
              <a:off x="3360" y="2880"/>
              <a:ext cx="312" cy="672"/>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1" name="Line 15"/>
            <p:cNvSpPr>
              <a:spLocks noChangeShapeType="1"/>
            </p:cNvSpPr>
            <p:nvPr/>
          </p:nvSpPr>
          <p:spPr bwMode="auto">
            <a:xfrm flipH="1">
              <a:off x="2832" y="1536"/>
              <a:ext cx="0" cy="576"/>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2" name="Line 16"/>
            <p:cNvSpPr>
              <a:spLocks noChangeShapeType="1"/>
            </p:cNvSpPr>
            <p:nvPr/>
          </p:nvSpPr>
          <p:spPr bwMode="auto">
            <a:xfrm rot="-5400000">
              <a:off x="2424" y="1176"/>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3" name="Line 17"/>
            <p:cNvSpPr>
              <a:spLocks noChangeShapeType="1"/>
            </p:cNvSpPr>
            <p:nvPr/>
          </p:nvSpPr>
          <p:spPr bwMode="auto">
            <a:xfrm rot="-5400000">
              <a:off x="3240" y="1176"/>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4" name="Line 18"/>
            <p:cNvSpPr>
              <a:spLocks noChangeShapeType="1"/>
            </p:cNvSpPr>
            <p:nvPr/>
          </p:nvSpPr>
          <p:spPr bwMode="auto">
            <a:xfrm rot="-5400000">
              <a:off x="1608" y="1176"/>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5" name="Line 19"/>
            <p:cNvSpPr>
              <a:spLocks noChangeShapeType="1"/>
            </p:cNvSpPr>
            <p:nvPr/>
          </p:nvSpPr>
          <p:spPr bwMode="auto">
            <a:xfrm rot="-5400000">
              <a:off x="4008" y="1176"/>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6" name="Line 20"/>
            <p:cNvSpPr>
              <a:spLocks noChangeShapeType="1"/>
            </p:cNvSpPr>
            <p:nvPr/>
          </p:nvSpPr>
          <p:spPr bwMode="auto">
            <a:xfrm>
              <a:off x="1440" y="1536"/>
              <a:ext cx="816" cy="576"/>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7" name="Line 21"/>
            <p:cNvSpPr>
              <a:spLocks noChangeShapeType="1"/>
            </p:cNvSpPr>
            <p:nvPr/>
          </p:nvSpPr>
          <p:spPr bwMode="auto">
            <a:xfrm flipH="1">
              <a:off x="3360" y="1536"/>
              <a:ext cx="816" cy="576"/>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8" name="Line 22"/>
            <p:cNvSpPr>
              <a:spLocks noChangeShapeType="1"/>
            </p:cNvSpPr>
            <p:nvPr/>
          </p:nvSpPr>
          <p:spPr bwMode="auto">
            <a:xfrm>
              <a:off x="2256" y="1536"/>
              <a:ext cx="336" cy="576"/>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8759" name="Line 23"/>
            <p:cNvSpPr>
              <a:spLocks noChangeShapeType="1"/>
            </p:cNvSpPr>
            <p:nvPr/>
          </p:nvSpPr>
          <p:spPr bwMode="auto">
            <a:xfrm flipH="1">
              <a:off x="3072" y="1536"/>
              <a:ext cx="288" cy="576"/>
            </a:xfrm>
            <a:prstGeom prst="line">
              <a:avLst/>
            </a:prstGeom>
            <a:noFill/>
            <a:ln w="31750">
              <a:solidFill>
                <a:schemeClr val="tx1"/>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112</a:t>
            </a:fld>
            <a:endParaRPr lang="en-US" altLang="en-US">
              <a:solidFill>
                <a:prstClr val="black">
                  <a:tint val="75000"/>
                </a:prstClr>
              </a:solidFill>
            </a:endParaRPr>
          </a:p>
        </p:txBody>
      </p:sp>
    </p:spTree>
    <p:extLst>
      <p:ext uri="{BB962C8B-B14F-4D97-AF65-F5344CB8AC3E}">
        <p14:creationId xmlns:p14="http://schemas.microsoft.com/office/powerpoint/2010/main" val="26816620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dirty="0">
                <a:latin typeface="Verdana" charset="0"/>
              </a:rPr>
              <a:t>Rule-Based/Expert System Style</a:t>
            </a:r>
          </a:p>
        </p:txBody>
      </p:sp>
      <p:sp>
        <p:nvSpPr>
          <p:cNvPr id="89090" name="Rectangle 3"/>
          <p:cNvSpPr>
            <a:spLocks noGrp="1" noChangeArrowheads="1"/>
          </p:cNvSpPr>
          <p:nvPr>
            <p:ph idx="1"/>
          </p:nvPr>
        </p:nvSpPr>
        <p:spPr>
          <a:xfrm>
            <a:off x="457200" y="1011678"/>
            <a:ext cx="8229600" cy="2195060"/>
          </a:xfrm>
        </p:spPr>
        <p:txBody>
          <a:bodyPr/>
          <a:lstStyle/>
          <a:p>
            <a:pPr eaLnBrk="1" hangingPunct="1"/>
            <a:r>
              <a:rPr lang="en-US" sz="2000" dirty="0"/>
              <a:t>A highly specialized type of shared memory architecture.</a:t>
            </a:r>
          </a:p>
          <a:p>
            <a:pPr eaLnBrk="1" hangingPunct="1"/>
            <a:r>
              <a:rPr lang="en-US" sz="2000" dirty="0"/>
              <a:t>Inference engine parses user input and determines whether it is a fact/rule or a query. </a:t>
            </a:r>
          </a:p>
          <a:p>
            <a:pPr eaLnBrk="1" hangingPunct="1"/>
            <a:r>
              <a:rPr lang="en-US" sz="2000" dirty="0"/>
              <a:t>If it is a fact/rule, it adds this entry to the knowledge base. </a:t>
            </a:r>
          </a:p>
          <a:p>
            <a:pPr eaLnBrk="1" hangingPunct="1"/>
            <a:r>
              <a:rPr lang="en-US" sz="2000" dirty="0"/>
              <a:t>Otherwise, it queries the knowledge base for applicable rules and attempts to resolve the query.</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113</a:t>
            </a:fld>
            <a:endParaRPr lang="en-US" altLang="en-US">
              <a:solidFill>
                <a:prstClr val="black">
                  <a:tint val="75000"/>
                </a:prstClr>
              </a:solidFill>
            </a:endParaRPr>
          </a:p>
        </p:txBody>
      </p:sp>
      <p:grpSp>
        <p:nvGrpSpPr>
          <p:cNvPr id="5" name="Group 3"/>
          <p:cNvGrpSpPr>
            <a:grpSpLocks/>
          </p:cNvGrpSpPr>
          <p:nvPr/>
        </p:nvGrpSpPr>
        <p:grpSpPr bwMode="auto">
          <a:xfrm>
            <a:off x="1169554" y="4056386"/>
            <a:ext cx="6907645" cy="1268382"/>
            <a:chOff x="960" y="1152"/>
            <a:chExt cx="2112" cy="384"/>
          </a:xfrm>
        </p:grpSpPr>
        <p:sp>
          <p:nvSpPr>
            <p:cNvPr id="6" name="Rectangle 4"/>
            <p:cNvSpPr>
              <a:spLocks noChangeArrowheads="1"/>
            </p:cNvSpPr>
            <p:nvPr/>
          </p:nvSpPr>
          <p:spPr bwMode="auto">
            <a:xfrm>
              <a:off x="960"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rgbClr val="FFFFFF"/>
                  </a:solidFill>
                  <a:latin typeface="Comic Sans MS" charset="0"/>
                </a:rPr>
                <a:t>User</a:t>
              </a:r>
            </a:p>
            <a:p>
              <a:pPr algn="ctr">
                <a:defRPr/>
              </a:pPr>
              <a:r>
                <a:rPr lang="en-US" b="1" dirty="0">
                  <a:solidFill>
                    <a:srgbClr val="FFFFFF"/>
                  </a:solidFill>
                  <a:latin typeface="Comic Sans MS" charset="0"/>
                </a:rPr>
                <a:t>Interface</a:t>
              </a:r>
              <a:endParaRPr lang="en-US" b="1" dirty="0">
                <a:latin typeface="Comic Sans MS" charset="0"/>
              </a:endParaRPr>
            </a:p>
          </p:txBody>
        </p:sp>
        <p:sp>
          <p:nvSpPr>
            <p:cNvPr id="7" name="Rectangle 5"/>
            <p:cNvSpPr>
              <a:spLocks noChangeArrowheads="1"/>
            </p:cNvSpPr>
            <p:nvPr/>
          </p:nvSpPr>
          <p:spPr bwMode="auto">
            <a:xfrm>
              <a:off x="1776"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rgbClr val="FFFFFF"/>
                  </a:solidFill>
                  <a:latin typeface="Comic Sans MS" charset="0"/>
                </a:rPr>
                <a:t>Inference</a:t>
              </a:r>
            </a:p>
            <a:p>
              <a:pPr algn="ctr">
                <a:defRPr/>
              </a:pPr>
              <a:r>
                <a:rPr lang="en-US" b="1" dirty="0">
                  <a:solidFill>
                    <a:srgbClr val="FFFFFF"/>
                  </a:solidFill>
                  <a:latin typeface="Comic Sans MS" charset="0"/>
                </a:rPr>
                <a:t>Engine</a:t>
              </a:r>
              <a:endParaRPr lang="en-US" b="1" dirty="0">
                <a:latin typeface="Comic Sans MS" charset="0"/>
              </a:endParaRPr>
            </a:p>
          </p:txBody>
        </p:sp>
        <p:sp>
          <p:nvSpPr>
            <p:cNvPr id="8" name="Rectangle 6"/>
            <p:cNvSpPr>
              <a:spLocks noChangeArrowheads="1"/>
            </p:cNvSpPr>
            <p:nvPr/>
          </p:nvSpPr>
          <p:spPr bwMode="auto">
            <a:xfrm>
              <a:off x="2592" y="1152"/>
              <a:ext cx="480" cy="384"/>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rgbClr val="FFFFFF"/>
                  </a:solidFill>
                  <a:latin typeface="Comic Sans MS" charset="0"/>
                </a:rPr>
                <a:t>Knowledge</a:t>
              </a:r>
            </a:p>
            <a:p>
              <a:pPr algn="ctr">
                <a:defRPr/>
              </a:pPr>
              <a:r>
                <a:rPr lang="en-US" b="1" dirty="0">
                  <a:solidFill>
                    <a:srgbClr val="FFFFFF"/>
                  </a:solidFill>
                  <a:latin typeface="Comic Sans MS" charset="0"/>
                </a:rPr>
                <a:t>Base</a:t>
              </a:r>
              <a:endParaRPr lang="en-US" b="1" dirty="0">
                <a:latin typeface="Comic Sans MS" charset="0"/>
              </a:endParaRPr>
            </a:p>
          </p:txBody>
        </p:sp>
        <p:sp>
          <p:nvSpPr>
            <p:cNvPr id="9" name="Line 16"/>
            <p:cNvSpPr>
              <a:spLocks noChangeShapeType="1"/>
            </p:cNvSpPr>
            <p:nvPr/>
          </p:nvSpPr>
          <p:spPr bwMode="auto">
            <a:xfrm rot="16200000">
              <a:off x="2424" y="1149"/>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 name="Line 18"/>
            <p:cNvSpPr>
              <a:spLocks noChangeShapeType="1"/>
            </p:cNvSpPr>
            <p:nvPr/>
          </p:nvSpPr>
          <p:spPr bwMode="auto">
            <a:xfrm rot="16200000">
              <a:off x="1608" y="1149"/>
              <a:ext cx="0" cy="336"/>
            </a:xfrm>
            <a:prstGeom prst="line">
              <a:avLst/>
            </a:prstGeom>
            <a:noFill/>
            <a:ln w="31750">
              <a:solidFill>
                <a:schemeClr val="tx1"/>
              </a:solidFill>
              <a:round/>
              <a:headEnd type="non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11" name="TextBox 1"/>
          <p:cNvSpPr txBox="1">
            <a:spLocks noChangeArrowheads="1"/>
          </p:cNvSpPr>
          <p:nvPr/>
        </p:nvSpPr>
        <p:spPr bwMode="auto">
          <a:xfrm>
            <a:off x="6057927" y="3334520"/>
            <a:ext cx="2805106"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latin typeface="Comic Sans MS" charset="0"/>
                <a:cs typeface="Comic Sans MS" charset="0"/>
              </a:rPr>
              <a:t>“shared” memory</a:t>
            </a:r>
          </a:p>
        </p:txBody>
      </p:sp>
      <p:cxnSp>
        <p:nvCxnSpPr>
          <p:cNvPr id="12" name="Straight Arrow Connector 3"/>
          <p:cNvCxnSpPr>
            <a:cxnSpLocks noChangeShapeType="1"/>
          </p:cNvCxnSpPr>
          <p:nvPr/>
        </p:nvCxnSpPr>
        <p:spPr bwMode="auto">
          <a:xfrm>
            <a:off x="7418640" y="3787052"/>
            <a:ext cx="0" cy="27093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4666826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457200" y="284485"/>
            <a:ext cx="8229600" cy="609600"/>
          </a:xfrm>
        </p:spPr>
        <p:txBody>
          <a:bodyPr/>
          <a:lstStyle/>
          <a:p>
            <a:pPr eaLnBrk="1" hangingPunct="1"/>
            <a:r>
              <a:rPr lang="en-US" dirty="0">
                <a:latin typeface="Verdana" charset="0"/>
              </a:rPr>
              <a:t>Rule-Based Style </a:t>
            </a:r>
            <a:r>
              <a:rPr lang="en-US" sz="2000" dirty="0">
                <a:latin typeface="Verdana" charset="0"/>
              </a:rPr>
              <a:t>(cont’</a:t>
            </a:r>
            <a:r>
              <a:rPr lang="en-US" altLang="ja-JP" sz="2000" dirty="0">
                <a:latin typeface="Verdana" charset="0"/>
              </a:rPr>
              <a:t>d)</a:t>
            </a:r>
            <a:endParaRPr lang="en-US" sz="2000" dirty="0">
              <a:latin typeface="Verdana" charset="0"/>
            </a:endParaRPr>
          </a:p>
        </p:txBody>
      </p:sp>
      <p:sp>
        <p:nvSpPr>
          <p:cNvPr id="91138" name="Rectangle 3"/>
          <p:cNvSpPr>
            <a:spLocks noGrp="1" noChangeArrowheads="1"/>
          </p:cNvSpPr>
          <p:nvPr>
            <p:ph idx="1"/>
          </p:nvPr>
        </p:nvSpPr>
        <p:spPr>
          <a:xfrm>
            <a:off x="457200" y="959281"/>
            <a:ext cx="8229600" cy="4459386"/>
          </a:xfrm>
        </p:spPr>
        <p:txBody>
          <a:bodyPr/>
          <a:lstStyle/>
          <a:p>
            <a:pPr eaLnBrk="1" hangingPunct="1"/>
            <a:r>
              <a:rPr lang="en-US" sz="2000" dirty="0">
                <a:solidFill>
                  <a:srgbClr val="0000FF"/>
                </a:solidFill>
              </a:rPr>
              <a:t>Components</a:t>
            </a:r>
            <a:r>
              <a:rPr lang="en-US" sz="2000" dirty="0"/>
              <a:t>: User interface, inference engine, knowledge base</a:t>
            </a:r>
          </a:p>
          <a:p>
            <a:pPr eaLnBrk="1" hangingPunct="1"/>
            <a:r>
              <a:rPr lang="en-US" sz="2000" dirty="0">
                <a:solidFill>
                  <a:srgbClr val="0000FF"/>
                </a:solidFill>
              </a:rPr>
              <a:t>Connectors</a:t>
            </a:r>
            <a:r>
              <a:rPr lang="en-US" sz="2000" dirty="0"/>
              <a:t>: Components are tightly interconnected, with direct procedure calls and/or shared memory.</a:t>
            </a:r>
          </a:p>
          <a:p>
            <a:pPr eaLnBrk="1" hangingPunct="1"/>
            <a:r>
              <a:rPr lang="en-US" sz="2000" dirty="0">
                <a:solidFill>
                  <a:srgbClr val="0000FF"/>
                </a:solidFill>
              </a:rPr>
              <a:t>Data Elements</a:t>
            </a:r>
            <a:r>
              <a:rPr lang="en-US" sz="2000" dirty="0"/>
              <a:t>: Facts and queries</a:t>
            </a:r>
          </a:p>
          <a:p>
            <a:pPr eaLnBrk="1" hangingPunct="1"/>
            <a:r>
              <a:rPr lang="en-US" sz="2000" dirty="0"/>
              <a:t>Behavior of the application can be very easily modified through addition or deletion of rules from the knowledge base. </a:t>
            </a:r>
          </a:p>
          <a:p>
            <a:pPr eaLnBrk="1" hangingPunct="1"/>
            <a:r>
              <a:rPr lang="en-US" sz="2000" dirty="0"/>
              <a:t>Caution: When a large number of rules are involved understanding the interactions between multiple rules affected by the same facts can become </a:t>
            </a:r>
            <a:r>
              <a:rPr lang="en-US" sz="2000" i="1" dirty="0"/>
              <a:t>very</a:t>
            </a:r>
            <a:r>
              <a:rPr lang="en-US" sz="2000" dirty="0"/>
              <a:t> difficult.</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114</a:t>
            </a:fld>
            <a:endParaRPr lang="en-US" altLang="en-US">
              <a:solidFill>
                <a:prstClr val="black">
                  <a:tint val="75000"/>
                </a:prstClr>
              </a:solidFill>
            </a:endParaRPr>
          </a:p>
        </p:txBody>
      </p:sp>
    </p:spTree>
    <p:extLst>
      <p:ext uri="{BB962C8B-B14F-4D97-AF65-F5344CB8AC3E}">
        <p14:creationId xmlns:p14="http://schemas.microsoft.com/office/powerpoint/2010/main" val="28484131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Problem data and queries expressible as simple rules over which inference may be performed.</a:t>
            </a:r>
          </a:p>
          <a:p>
            <a:r>
              <a:rPr lang="en-US" dirty="0"/>
              <a:t>Avoid it when:</a:t>
            </a:r>
          </a:p>
          <a:p>
            <a:pPr lvl="1"/>
            <a:r>
              <a:rPr lang="en-US" dirty="0"/>
              <a:t>Number or rules is large.</a:t>
            </a:r>
          </a:p>
          <a:p>
            <a:pPr lvl="1"/>
            <a:r>
              <a:rPr lang="en-US" dirty="0"/>
              <a:t>There is interaction between rules</a:t>
            </a:r>
          </a:p>
          <a:p>
            <a:pPr lvl="1"/>
            <a:r>
              <a:rPr lang="en-US" dirty="0"/>
              <a:t>High-performance is required.</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115</a:t>
            </a:fld>
            <a:endParaRPr lang="en-US" altLang="en-US">
              <a:solidFill>
                <a:prstClr val="black">
                  <a:tint val="75000"/>
                </a:prstClr>
              </a:solidFill>
            </a:endParaRPr>
          </a:p>
        </p:txBody>
      </p:sp>
    </p:spTree>
    <p:extLst>
      <p:ext uri="{BB962C8B-B14F-4D97-AF65-F5344CB8AC3E}">
        <p14:creationId xmlns:p14="http://schemas.microsoft.com/office/powerpoint/2010/main" val="2737762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sz="3200" dirty="0">
                <a:solidFill>
                  <a:srgbClr val="0000FF"/>
                </a:solidFill>
              </a:rPr>
              <a:t>Interpreter Styles</a:t>
            </a:r>
          </a:p>
          <a:p>
            <a:pPr lvl="1"/>
            <a:r>
              <a:rPr lang="en-US" sz="2400" dirty="0"/>
              <a:t>Interpreter</a:t>
            </a:r>
          </a:p>
          <a:p>
            <a:pPr lvl="1"/>
            <a:r>
              <a:rPr lang="en-US" sz="2400" dirty="0"/>
              <a:t>Mobile Code</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116</a:t>
            </a:fld>
            <a:endParaRPr lang="en-US" altLang="en-US">
              <a:solidFill>
                <a:prstClr val="black">
                  <a:tint val="75000"/>
                </a:prstClr>
              </a:solidFill>
            </a:endParaRPr>
          </a:p>
        </p:txBody>
      </p:sp>
    </p:spTree>
    <p:extLst>
      <p:ext uri="{BB962C8B-B14F-4D97-AF65-F5344CB8AC3E}">
        <p14:creationId xmlns:p14="http://schemas.microsoft.com/office/powerpoint/2010/main" val="7810624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557708" y="229670"/>
            <a:ext cx="8229600" cy="677333"/>
          </a:xfrm>
        </p:spPr>
        <p:txBody>
          <a:bodyPr/>
          <a:lstStyle/>
          <a:p>
            <a:pPr eaLnBrk="1" hangingPunct="1"/>
            <a:r>
              <a:rPr lang="en-US" dirty="0">
                <a:latin typeface="Verdana" charset="0"/>
              </a:rPr>
              <a:t>Interpreter Style</a:t>
            </a:r>
          </a:p>
        </p:txBody>
      </p:sp>
      <p:sp>
        <p:nvSpPr>
          <p:cNvPr id="93186" name="Rectangle 3"/>
          <p:cNvSpPr>
            <a:spLocks noGrp="1" noChangeArrowheads="1"/>
          </p:cNvSpPr>
          <p:nvPr>
            <p:ph idx="1"/>
          </p:nvPr>
        </p:nvSpPr>
        <p:spPr>
          <a:xfrm>
            <a:off x="609600" y="950145"/>
            <a:ext cx="7772400" cy="4603989"/>
          </a:xfrm>
        </p:spPr>
        <p:txBody>
          <a:bodyPr/>
          <a:lstStyle/>
          <a:p>
            <a:pPr eaLnBrk="1" hangingPunct="1">
              <a:spcAft>
                <a:spcPts val="600"/>
              </a:spcAft>
            </a:pPr>
            <a:r>
              <a:rPr lang="en-US" sz="2000" dirty="0"/>
              <a:t>An interpreter is a program capable of parsing and executing  statements written in some other programming language.</a:t>
            </a:r>
          </a:p>
          <a:p>
            <a:pPr eaLnBrk="1" hangingPunct="1">
              <a:spcAft>
                <a:spcPts val="600"/>
              </a:spcAft>
            </a:pPr>
            <a:r>
              <a:rPr lang="en-US" sz="2000" dirty="0"/>
              <a:t>Essentially, an interpreter creates a virtual machine.</a:t>
            </a:r>
          </a:p>
          <a:p>
            <a:pPr eaLnBrk="1" hangingPunct="1">
              <a:spcAft>
                <a:spcPts val="600"/>
              </a:spcAft>
            </a:pPr>
            <a:r>
              <a:rPr lang="en-US" sz="2000" dirty="0"/>
              <a:t>Therefore, the interpreter style is suitable for applications in which the most appropriate language or machine for executing the solution is not directly available.</a:t>
            </a:r>
          </a:p>
          <a:p>
            <a:pPr eaLnBrk="1" hangingPunct="1">
              <a:buFont typeface="Wingdings" charset="0"/>
              <a:buNone/>
            </a:pPr>
            <a:endParaRPr lang="en-US" sz="2200" dirty="0">
              <a:latin typeface="Tahoma" charset="0"/>
            </a:endParaRPr>
          </a:p>
          <a:p>
            <a:pPr eaLnBrk="1" hangingPunct="1">
              <a:buFont typeface="Wingdings" charset="0"/>
              <a:buNone/>
            </a:pPr>
            <a:r>
              <a:rPr lang="en-US" sz="2200" dirty="0">
                <a:latin typeface="Tahoma" charset="0"/>
              </a:rPr>
              <a:t>	</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117</a:t>
            </a:fld>
            <a:endParaRPr lang="en-US" altLang="en-US">
              <a:solidFill>
                <a:prstClr val="black">
                  <a:tint val="75000"/>
                </a:prstClr>
              </a:solidFill>
            </a:endParaRPr>
          </a:p>
        </p:txBody>
      </p:sp>
    </p:spTree>
    <p:extLst>
      <p:ext uri="{BB962C8B-B14F-4D97-AF65-F5344CB8AC3E}">
        <p14:creationId xmlns:p14="http://schemas.microsoft.com/office/powerpoint/2010/main" val="11740490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a:latin typeface="Verdana" charset="0"/>
              </a:rPr>
              <a:t>Interpreter Style Examples</a:t>
            </a:r>
          </a:p>
        </p:txBody>
      </p:sp>
      <p:sp>
        <p:nvSpPr>
          <p:cNvPr id="94211" name="Rectangle 3" descr="Rectangle: Click to edit Master text styles&#10;Second level&#10;Third level&#10;Fourth level&#10;Fifth level"/>
          <p:cNvSpPr>
            <a:spLocks noGrp="1" noChangeArrowheads="1"/>
          </p:cNvSpPr>
          <p:nvPr>
            <p:ph type="body" idx="1"/>
          </p:nvPr>
        </p:nvSpPr>
        <p:spPr>
          <a:xfrm>
            <a:off x="511680" y="986690"/>
            <a:ext cx="8022720" cy="4364244"/>
          </a:xfrm>
        </p:spPr>
        <p:txBody>
          <a:bodyPr/>
          <a:lstStyle/>
          <a:p>
            <a:r>
              <a:rPr lang="en-US" dirty="0">
                <a:solidFill>
                  <a:srgbClr val="0000FF"/>
                </a:solidFill>
              </a:rPr>
              <a:t>Programming Language Translators:</a:t>
            </a:r>
          </a:p>
          <a:p>
            <a:pPr lvl="1" eaLnBrk="1" hangingPunct="1"/>
            <a:r>
              <a:rPr lang="en-US" dirty="0"/>
              <a:t>Java</a:t>
            </a:r>
          </a:p>
          <a:p>
            <a:pPr lvl="1" eaLnBrk="1" hangingPunct="1"/>
            <a:r>
              <a:rPr lang="en-US" dirty="0"/>
              <a:t>Python</a:t>
            </a:r>
          </a:p>
          <a:p>
            <a:r>
              <a:rPr lang="en-US" dirty="0">
                <a:solidFill>
                  <a:srgbClr val="0000FF"/>
                </a:solidFill>
              </a:rPr>
              <a:t>Command Language Processors:</a:t>
            </a:r>
          </a:p>
          <a:p>
            <a:pPr lvl="1" eaLnBrk="1" hangingPunct="1"/>
            <a:r>
              <a:rPr lang="en-US" dirty="0"/>
              <a:t>Unix shell</a:t>
            </a:r>
          </a:p>
          <a:p>
            <a:r>
              <a:rPr lang="en-US" dirty="0">
                <a:solidFill>
                  <a:srgbClr val="0000FF"/>
                </a:solidFill>
              </a:rPr>
              <a:t>Scripting Languages:</a:t>
            </a:r>
          </a:p>
          <a:p>
            <a:pPr lvl="1" eaLnBrk="1" hangingPunct="1"/>
            <a:r>
              <a:rPr lang="en-US" dirty="0" err="1"/>
              <a:t>Awk</a:t>
            </a:r>
            <a:endParaRPr lang="en-US" dirty="0"/>
          </a:p>
          <a:p>
            <a:pPr lvl="1" eaLnBrk="1" hangingPunct="1"/>
            <a:r>
              <a:rPr lang="en-US" dirty="0"/>
              <a:t>Perl</a:t>
            </a:r>
          </a:p>
          <a:p>
            <a:r>
              <a:rPr lang="en-US" dirty="0">
                <a:solidFill>
                  <a:srgbClr val="0000FF"/>
                </a:solidFill>
              </a:rPr>
              <a:t>Rule Based Systems:</a:t>
            </a:r>
          </a:p>
          <a:p>
            <a:pPr lvl="1" eaLnBrk="1" hangingPunct="1"/>
            <a:r>
              <a:rPr lang="en-US" dirty="0"/>
              <a:t>Prolog</a:t>
            </a:r>
          </a:p>
          <a:p>
            <a:pPr lvl="1" eaLnBrk="1" hangingPunct="1"/>
            <a:r>
              <a:rPr lang="en-US" dirty="0"/>
              <a:t>Coral</a:t>
            </a:r>
          </a:p>
          <a:p>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118</a:t>
            </a:fld>
            <a:endParaRPr lang="en-US" altLang="en-US">
              <a:solidFill>
                <a:prstClr val="black">
                  <a:tint val="75000"/>
                </a:prstClr>
              </a:solidFill>
            </a:endParaRPr>
          </a:p>
        </p:txBody>
      </p:sp>
    </p:spTree>
    <p:extLst>
      <p:ext uri="{BB962C8B-B14F-4D97-AF65-F5344CB8AC3E}">
        <p14:creationId xmlns:p14="http://schemas.microsoft.com/office/powerpoint/2010/main" val="19865137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a:latin typeface="Verdana" charset="0"/>
              </a:rPr>
              <a:t>Interpreter Style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sp>
        <p:nvSpPr>
          <p:cNvPr id="952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dirty="0">
                <a:solidFill>
                  <a:srgbClr val="0000FF"/>
                </a:solidFill>
              </a:rPr>
              <a:t>Components:</a:t>
            </a:r>
            <a:r>
              <a:rPr lang="en-US" dirty="0"/>
              <a:t>  include one state machine for the execution engine and three memories:</a:t>
            </a:r>
          </a:p>
          <a:p>
            <a:pPr lvl="1" eaLnBrk="1" hangingPunct="1"/>
            <a:r>
              <a:rPr lang="en-US" dirty="0"/>
              <a:t>current state of the execution engine</a:t>
            </a:r>
          </a:p>
          <a:p>
            <a:pPr lvl="1" eaLnBrk="1" hangingPunct="1"/>
            <a:r>
              <a:rPr lang="en-US" dirty="0"/>
              <a:t>program being interpreted</a:t>
            </a:r>
          </a:p>
          <a:p>
            <a:pPr lvl="1" eaLnBrk="1" hangingPunct="1"/>
            <a:r>
              <a:rPr lang="en-US" dirty="0"/>
              <a:t>current state of the program being interpreted</a:t>
            </a:r>
          </a:p>
          <a:p>
            <a:r>
              <a:rPr lang="en-US" dirty="0">
                <a:solidFill>
                  <a:srgbClr val="0000FF"/>
                </a:solidFill>
              </a:rPr>
              <a:t>Connectors:</a:t>
            </a:r>
            <a:r>
              <a:rPr lang="en-US" dirty="0"/>
              <a:t> </a:t>
            </a:r>
          </a:p>
          <a:p>
            <a:pPr lvl="1" eaLnBrk="1" hangingPunct="1"/>
            <a:r>
              <a:rPr lang="en-US" dirty="0"/>
              <a:t>procedure calls</a:t>
            </a:r>
          </a:p>
          <a:p>
            <a:pPr lvl="1" eaLnBrk="1" hangingPunct="1"/>
            <a:r>
              <a:rPr lang="en-US" dirty="0"/>
              <a:t>direct memory accesses.</a:t>
            </a:r>
          </a:p>
          <a:p>
            <a:endParaRPr lang="en-US" sz="2800" dirty="0">
              <a:latin typeface="Tahoma" charset="0"/>
            </a:endParaRPr>
          </a:p>
          <a:p>
            <a:endParaRPr lang="en-US" sz="28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119</a:t>
            </a:fld>
            <a:endParaRPr lang="en-US" altLang="en-US">
              <a:solidFill>
                <a:prstClr val="black">
                  <a:tint val="75000"/>
                </a:prstClr>
              </a:solidFill>
            </a:endParaRPr>
          </a:p>
        </p:txBody>
      </p:sp>
    </p:spTree>
    <p:extLst>
      <p:ext uri="{BB962C8B-B14F-4D97-AF65-F5344CB8AC3E}">
        <p14:creationId xmlns:p14="http://schemas.microsoft.com/office/powerpoint/2010/main" val="175850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12</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457200" y="1337733"/>
            <a:ext cx="7628467" cy="3657600"/>
          </a:xfrm>
        </p:spPr>
        <p:txBody>
          <a:bodyPr/>
          <a:lstStyle/>
          <a:p>
            <a:pPr>
              <a:lnSpc>
                <a:spcPct val="90000"/>
              </a:lnSpc>
            </a:pPr>
            <a:r>
              <a:rPr lang="en-US" sz="2489" dirty="0"/>
              <a:t>Architecture Style</a:t>
            </a:r>
          </a:p>
          <a:p>
            <a:pPr lvl="1">
              <a:lnSpc>
                <a:spcPct val="90000"/>
              </a:lnSpc>
            </a:pPr>
            <a:r>
              <a:rPr lang="en-US" sz="2133" dirty="0"/>
              <a:t>Defines the </a:t>
            </a:r>
            <a:r>
              <a:rPr lang="en-US" sz="2133" b="1" dirty="0"/>
              <a:t>vocabulary</a:t>
            </a:r>
            <a:r>
              <a:rPr lang="en-US" sz="2133" dirty="0"/>
              <a:t> of the components and connectors in a software architecture and the </a:t>
            </a:r>
            <a:r>
              <a:rPr lang="en-US" sz="2133" b="1" dirty="0"/>
              <a:t>constraints</a:t>
            </a:r>
            <a:r>
              <a:rPr lang="en-US" sz="2133" dirty="0"/>
              <a:t> on how they can be combined.</a:t>
            </a:r>
          </a:p>
          <a:p>
            <a:pPr lvl="1">
              <a:lnSpc>
                <a:spcPct val="90000"/>
              </a:lnSpc>
            </a:pPr>
            <a:r>
              <a:rPr lang="en-US" sz="2133" dirty="0"/>
              <a:t>Example: Pipe and Filter</a:t>
            </a:r>
          </a:p>
          <a:p>
            <a:pPr>
              <a:lnSpc>
                <a:spcPct val="90000"/>
              </a:lnSpc>
            </a:pPr>
            <a:r>
              <a:rPr lang="en-US" sz="2489" dirty="0"/>
              <a:t>Architecture Patterns</a:t>
            </a:r>
          </a:p>
          <a:p>
            <a:pPr lvl="1">
              <a:lnSpc>
                <a:spcPct val="90000"/>
              </a:lnSpc>
            </a:pPr>
            <a:r>
              <a:rPr lang="en-US" sz="2133" dirty="0"/>
              <a:t>Focus is on the organization of the overall system</a:t>
            </a:r>
          </a:p>
          <a:p>
            <a:pPr lvl="1">
              <a:lnSpc>
                <a:spcPct val="90000"/>
              </a:lnSpc>
            </a:pPr>
            <a:r>
              <a:rPr lang="en-US" sz="2133" dirty="0"/>
              <a:t>An instance of an architecture style</a:t>
            </a:r>
          </a:p>
          <a:p>
            <a:pPr>
              <a:lnSpc>
                <a:spcPct val="90000"/>
              </a:lnSpc>
            </a:pPr>
            <a:r>
              <a:rPr lang="en-US" sz="2489" dirty="0"/>
              <a:t>Design Patterns</a:t>
            </a:r>
          </a:p>
          <a:p>
            <a:pPr lvl="1">
              <a:lnSpc>
                <a:spcPct val="90000"/>
              </a:lnSpc>
            </a:pPr>
            <a:r>
              <a:rPr lang="en-US" sz="2133" dirty="0"/>
              <a:t>Focus is on the organization of a block of code</a:t>
            </a:r>
          </a:p>
        </p:txBody>
      </p:sp>
    </p:spTree>
    <p:extLst>
      <p:ext uri="{BB962C8B-B14F-4D97-AF65-F5344CB8AC3E}">
        <p14:creationId xmlns:p14="http://schemas.microsoft.com/office/powerpoint/2010/main" val="3562661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66337" y="339301"/>
            <a:ext cx="8229600" cy="541867"/>
          </a:xfrm>
        </p:spPr>
        <p:txBody>
          <a:bodyPr/>
          <a:lstStyle/>
          <a:p>
            <a:r>
              <a:rPr lang="en-US" sz="3200" u="none" dirty="0">
                <a:effectLst>
                  <a:outerShdw blurRad="38100" dist="38100" dir="2700000" algn="tl">
                    <a:srgbClr val="000000">
                      <a:alpha val="43137"/>
                    </a:srgbClr>
                  </a:outerShdw>
                </a:effectLst>
                <a:latin typeface="Verdana" charset="0"/>
              </a:rPr>
              <a:t>Interpreter Style </a:t>
            </a:r>
            <a:r>
              <a:rPr lang="en-US" sz="2000" u="none" dirty="0">
                <a:effectLst>
                  <a:outerShdw blurRad="38100" dist="38100" dir="2700000" algn="tl">
                    <a:srgbClr val="000000">
                      <a:alpha val="43137"/>
                    </a:srgbClr>
                  </a:outerShdw>
                </a:effectLst>
                <a:latin typeface="Verdana" charset="0"/>
              </a:rPr>
              <a:t>(cont’</a:t>
            </a:r>
            <a:r>
              <a:rPr lang="en-US" altLang="ja-JP" sz="2000" u="none" dirty="0">
                <a:effectLst>
                  <a:outerShdw blurRad="38100" dist="38100" dir="2700000" algn="tl">
                    <a:srgbClr val="000000">
                      <a:alpha val="43137"/>
                    </a:srgbClr>
                  </a:outerShdw>
                </a:effectLst>
                <a:latin typeface="Verdana" charset="0"/>
              </a:rPr>
              <a:t>d)</a:t>
            </a:r>
            <a:endParaRPr lang="en-US" sz="2000" u="none" dirty="0">
              <a:effectLst>
                <a:outerShdw blurRad="38100" dist="38100" dir="2700000" algn="tl">
                  <a:srgbClr val="000000">
                    <a:alpha val="43137"/>
                  </a:srgbClr>
                </a:outerShdw>
              </a:effectLst>
              <a:latin typeface="Verdana" charset="0"/>
            </a:endParaRPr>
          </a:p>
        </p:txBody>
      </p:sp>
      <p:sp>
        <p:nvSpPr>
          <p:cNvPr id="655363" name="Text Box 3"/>
          <p:cNvSpPr txBox="1">
            <a:spLocks noChangeArrowheads="1"/>
          </p:cNvSpPr>
          <p:nvPr/>
        </p:nvSpPr>
        <p:spPr bwMode="auto">
          <a:xfrm>
            <a:off x="457200" y="3261754"/>
            <a:ext cx="2438400" cy="5955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b="1" dirty="0">
                <a:latin typeface="Comic Sans MS" charset="0"/>
              </a:rPr>
              <a:t>Computation</a:t>
            </a:r>
          </a:p>
          <a:p>
            <a:pPr algn="ctr">
              <a:defRPr/>
            </a:pPr>
            <a:r>
              <a:rPr lang="en-US" b="1" dirty="0">
                <a:latin typeface="Comic Sans MS" charset="0"/>
              </a:rPr>
              <a:t>State Machine</a:t>
            </a:r>
          </a:p>
        </p:txBody>
      </p:sp>
      <p:grpSp>
        <p:nvGrpSpPr>
          <p:cNvPr id="96260" name="Group 4"/>
          <p:cNvGrpSpPr>
            <a:grpSpLocks/>
          </p:cNvGrpSpPr>
          <p:nvPr/>
        </p:nvGrpSpPr>
        <p:grpSpPr bwMode="auto">
          <a:xfrm>
            <a:off x="904579" y="1050641"/>
            <a:ext cx="6578898" cy="4679883"/>
            <a:chOff x="503" y="926"/>
            <a:chExt cx="4211" cy="3135"/>
          </a:xfrm>
        </p:grpSpPr>
        <p:sp>
          <p:nvSpPr>
            <p:cNvPr id="655365" name="Rectangle 5"/>
            <p:cNvSpPr>
              <a:spLocks noChangeArrowheads="1"/>
            </p:cNvSpPr>
            <p:nvPr/>
          </p:nvSpPr>
          <p:spPr bwMode="auto">
            <a:xfrm>
              <a:off x="1509" y="1389"/>
              <a:ext cx="1191" cy="822"/>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Current State</a:t>
              </a:r>
            </a:p>
            <a:p>
              <a:pPr algn="ctr">
                <a:defRPr/>
              </a:pPr>
              <a:r>
                <a:rPr lang="en-US" sz="1800" b="1" dirty="0">
                  <a:solidFill>
                    <a:schemeClr val="bg1"/>
                  </a:solidFill>
                  <a:latin typeface="Comic Sans MS" charset="0"/>
                </a:rPr>
                <a:t>of</a:t>
              </a:r>
            </a:p>
            <a:p>
              <a:pPr algn="ctr">
                <a:defRPr/>
              </a:pPr>
              <a:r>
                <a:rPr lang="en-US" sz="1800" b="1" dirty="0">
                  <a:solidFill>
                    <a:schemeClr val="bg1"/>
                  </a:solidFill>
                  <a:latin typeface="Comic Sans MS" charset="0"/>
                </a:rPr>
                <a:t>Program Being</a:t>
              </a:r>
            </a:p>
            <a:p>
              <a:pPr algn="ctr">
                <a:defRPr/>
              </a:pPr>
              <a:r>
                <a:rPr lang="en-US" sz="1800" b="1" dirty="0">
                  <a:solidFill>
                    <a:schemeClr val="bg1"/>
                  </a:solidFill>
                  <a:latin typeface="Comic Sans MS" charset="0"/>
                </a:rPr>
                <a:t>Interpreted</a:t>
              </a:r>
              <a:endParaRPr lang="en-US" b="1" dirty="0">
                <a:solidFill>
                  <a:schemeClr val="bg1"/>
                </a:solidFill>
                <a:latin typeface="Comic Sans MS" charset="0"/>
              </a:endParaRPr>
            </a:p>
          </p:txBody>
        </p:sp>
        <p:sp>
          <p:nvSpPr>
            <p:cNvPr id="655366" name="Rectangle 6"/>
            <p:cNvSpPr>
              <a:spLocks noChangeArrowheads="1"/>
            </p:cNvSpPr>
            <p:nvPr/>
          </p:nvSpPr>
          <p:spPr bwMode="auto">
            <a:xfrm>
              <a:off x="3417" y="1389"/>
              <a:ext cx="1191" cy="822"/>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Program</a:t>
              </a:r>
            </a:p>
            <a:p>
              <a:pPr algn="ctr">
                <a:defRPr/>
              </a:pPr>
              <a:r>
                <a:rPr lang="en-US" sz="1800" b="1">
                  <a:solidFill>
                    <a:schemeClr val="bg1"/>
                  </a:solidFill>
                  <a:latin typeface="Comic Sans MS" charset="0"/>
                </a:rPr>
                <a:t>Being</a:t>
              </a:r>
            </a:p>
            <a:p>
              <a:pPr algn="ctr">
                <a:defRPr/>
              </a:pPr>
              <a:r>
                <a:rPr lang="en-US" sz="1800" b="1">
                  <a:solidFill>
                    <a:schemeClr val="bg1"/>
                  </a:solidFill>
                  <a:latin typeface="Comic Sans MS" charset="0"/>
                </a:rPr>
                <a:t>Interpreted</a:t>
              </a:r>
              <a:endParaRPr lang="en-US" b="1">
                <a:solidFill>
                  <a:schemeClr val="bg1"/>
                </a:solidFill>
                <a:latin typeface="Comic Sans MS" charset="0"/>
              </a:endParaRPr>
            </a:p>
          </p:txBody>
        </p:sp>
        <p:sp>
          <p:nvSpPr>
            <p:cNvPr id="655367" name="Oval 7"/>
            <p:cNvSpPr>
              <a:spLocks noChangeArrowheads="1"/>
            </p:cNvSpPr>
            <p:nvPr/>
          </p:nvSpPr>
          <p:spPr bwMode="auto">
            <a:xfrm>
              <a:off x="1560" y="2999"/>
              <a:ext cx="1140" cy="1062"/>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Execution</a:t>
              </a:r>
            </a:p>
            <a:p>
              <a:pPr algn="ctr">
                <a:defRPr/>
              </a:pPr>
              <a:r>
                <a:rPr lang="en-US" b="1">
                  <a:solidFill>
                    <a:schemeClr val="bg1"/>
                  </a:solidFill>
                  <a:latin typeface="Comic Sans MS" charset="0"/>
                </a:rPr>
                <a:t>Engine</a:t>
              </a:r>
            </a:p>
          </p:txBody>
        </p:sp>
        <p:sp>
          <p:nvSpPr>
            <p:cNvPr id="655368" name="Oval 8"/>
            <p:cNvSpPr>
              <a:spLocks noChangeArrowheads="1"/>
            </p:cNvSpPr>
            <p:nvPr/>
          </p:nvSpPr>
          <p:spPr bwMode="auto">
            <a:xfrm>
              <a:off x="3574" y="2999"/>
              <a:ext cx="1140" cy="1062"/>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chemeClr val="bg1"/>
                  </a:solidFill>
                  <a:latin typeface="Comic Sans MS" charset="0"/>
                </a:rPr>
                <a:t>Current</a:t>
              </a:r>
            </a:p>
            <a:p>
              <a:pPr algn="ctr">
                <a:defRPr/>
              </a:pPr>
              <a:r>
                <a:rPr lang="en-US" b="1" dirty="0">
                  <a:solidFill>
                    <a:schemeClr val="bg1"/>
                  </a:solidFill>
                  <a:latin typeface="Comic Sans MS" charset="0"/>
                </a:rPr>
                <a:t>State of</a:t>
              </a:r>
            </a:p>
            <a:p>
              <a:pPr algn="ctr">
                <a:defRPr/>
              </a:pPr>
              <a:r>
                <a:rPr lang="en-US" b="1" dirty="0">
                  <a:solidFill>
                    <a:schemeClr val="bg1"/>
                  </a:solidFill>
                  <a:latin typeface="Comic Sans MS" charset="0"/>
                </a:rPr>
                <a:t>Execution</a:t>
              </a:r>
            </a:p>
            <a:p>
              <a:pPr algn="ctr">
                <a:defRPr/>
              </a:pPr>
              <a:r>
                <a:rPr lang="en-US" b="1" dirty="0">
                  <a:solidFill>
                    <a:schemeClr val="bg1"/>
                  </a:solidFill>
                  <a:latin typeface="Comic Sans MS" charset="0"/>
                </a:rPr>
                <a:t>Engine</a:t>
              </a:r>
            </a:p>
          </p:txBody>
        </p:sp>
        <p:sp>
          <p:nvSpPr>
            <p:cNvPr id="655369" name="Text Box 9"/>
            <p:cNvSpPr txBox="1">
              <a:spLocks noChangeArrowheads="1"/>
            </p:cNvSpPr>
            <p:nvPr/>
          </p:nvSpPr>
          <p:spPr bwMode="auto">
            <a:xfrm>
              <a:off x="558" y="1518"/>
              <a:ext cx="550" cy="2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inputs</a:t>
              </a:r>
            </a:p>
          </p:txBody>
        </p:sp>
        <p:sp>
          <p:nvSpPr>
            <p:cNvPr id="655370" name="Text Box 10"/>
            <p:cNvSpPr txBox="1">
              <a:spLocks noChangeArrowheads="1"/>
            </p:cNvSpPr>
            <p:nvPr/>
          </p:nvSpPr>
          <p:spPr bwMode="auto">
            <a:xfrm>
              <a:off x="503" y="3199"/>
              <a:ext cx="659" cy="2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outputs</a:t>
              </a:r>
            </a:p>
          </p:txBody>
        </p:sp>
        <p:sp>
          <p:nvSpPr>
            <p:cNvPr id="655371" name="Line 11"/>
            <p:cNvSpPr>
              <a:spLocks noChangeShapeType="1"/>
            </p:cNvSpPr>
            <p:nvPr/>
          </p:nvSpPr>
          <p:spPr bwMode="auto">
            <a:xfrm flipH="1">
              <a:off x="814" y="3470"/>
              <a:ext cx="701" cy="0"/>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2" name="Line 12"/>
            <p:cNvSpPr>
              <a:spLocks noChangeShapeType="1"/>
            </p:cNvSpPr>
            <p:nvPr/>
          </p:nvSpPr>
          <p:spPr bwMode="auto">
            <a:xfrm>
              <a:off x="814" y="1789"/>
              <a:ext cx="701" cy="0"/>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3" name="Line 13"/>
            <p:cNvSpPr>
              <a:spLocks noChangeShapeType="1"/>
            </p:cNvSpPr>
            <p:nvPr/>
          </p:nvSpPr>
          <p:spPr bwMode="auto">
            <a:xfrm flipV="1">
              <a:off x="2151" y="2211"/>
              <a:ext cx="0" cy="788"/>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4" name="Line 14"/>
            <p:cNvSpPr>
              <a:spLocks noChangeShapeType="1"/>
            </p:cNvSpPr>
            <p:nvPr/>
          </p:nvSpPr>
          <p:spPr bwMode="auto">
            <a:xfrm>
              <a:off x="2701" y="1989"/>
              <a:ext cx="999" cy="1193"/>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5" name="Line 15"/>
            <p:cNvSpPr>
              <a:spLocks noChangeShapeType="1"/>
            </p:cNvSpPr>
            <p:nvPr/>
          </p:nvSpPr>
          <p:spPr bwMode="auto">
            <a:xfrm flipH="1">
              <a:off x="2701" y="3573"/>
              <a:ext cx="873" cy="0"/>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6" name="Text Box 16"/>
            <p:cNvSpPr txBox="1">
              <a:spLocks noChangeArrowheads="1"/>
            </p:cNvSpPr>
            <p:nvPr/>
          </p:nvSpPr>
          <p:spPr bwMode="auto">
            <a:xfrm>
              <a:off x="2719" y="3001"/>
              <a:ext cx="808" cy="3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600" b="1">
                  <a:latin typeface="Comic Sans MS" charset="0"/>
                </a:rPr>
                <a:t>selected</a:t>
              </a:r>
            </a:p>
            <a:p>
              <a:pPr algn="ctr">
                <a:defRPr/>
              </a:pPr>
              <a:r>
                <a:rPr lang="en-US" sz="1600" b="1">
                  <a:latin typeface="Comic Sans MS" charset="0"/>
                </a:rPr>
                <a:t>instruction</a:t>
              </a:r>
              <a:endParaRPr lang="en-US" b="1">
                <a:latin typeface="Comic Sans MS" charset="0"/>
              </a:endParaRPr>
            </a:p>
          </p:txBody>
        </p:sp>
        <p:sp>
          <p:nvSpPr>
            <p:cNvPr id="655377" name="Text Box 17"/>
            <p:cNvSpPr txBox="1">
              <a:spLocks noChangeArrowheads="1"/>
            </p:cNvSpPr>
            <p:nvPr/>
          </p:nvSpPr>
          <p:spPr bwMode="auto">
            <a:xfrm>
              <a:off x="2733" y="3673"/>
              <a:ext cx="827" cy="3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400" b="1">
                  <a:latin typeface="Comic Sans MS" charset="0"/>
                </a:rPr>
                <a:t>Selected</a:t>
              </a:r>
            </a:p>
            <a:p>
              <a:pPr algn="ctr">
                <a:defRPr/>
              </a:pPr>
              <a:r>
                <a:rPr lang="en-US" sz="1400" b="1">
                  <a:latin typeface="Comic Sans MS" charset="0"/>
                </a:rPr>
                <a:t>data (fetch)</a:t>
              </a:r>
              <a:endParaRPr lang="en-US" sz="1800" b="1">
                <a:latin typeface="Comic Sans MS" charset="0"/>
              </a:endParaRPr>
            </a:p>
          </p:txBody>
        </p:sp>
        <p:sp>
          <p:nvSpPr>
            <p:cNvPr id="655378" name="Line 18"/>
            <p:cNvSpPr>
              <a:spLocks noChangeShapeType="1"/>
            </p:cNvSpPr>
            <p:nvPr/>
          </p:nvSpPr>
          <p:spPr bwMode="auto">
            <a:xfrm>
              <a:off x="814" y="2729"/>
              <a:ext cx="917" cy="453"/>
            </a:xfrm>
            <a:prstGeom prst="line">
              <a:avLst/>
            </a:prstGeom>
            <a:noFill/>
            <a:ln w="57150">
              <a:solidFill>
                <a:schemeClr val="tx1"/>
              </a:solidFill>
              <a:prstDash val="sysDot"/>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79" name="Line 19"/>
            <p:cNvSpPr>
              <a:spLocks noChangeShapeType="1"/>
            </p:cNvSpPr>
            <p:nvPr/>
          </p:nvSpPr>
          <p:spPr bwMode="auto">
            <a:xfrm flipH="1">
              <a:off x="1997" y="1008"/>
              <a:ext cx="704" cy="381"/>
            </a:xfrm>
            <a:prstGeom prst="line">
              <a:avLst/>
            </a:prstGeom>
            <a:noFill/>
            <a:ln w="57150">
              <a:solidFill>
                <a:schemeClr val="tx1"/>
              </a:solidFill>
              <a:prstDash val="sysDot"/>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80" name="Text Box 20"/>
            <p:cNvSpPr txBox="1">
              <a:spLocks noChangeArrowheads="1"/>
            </p:cNvSpPr>
            <p:nvPr/>
          </p:nvSpPr>
          <p:spPr bwMode="auto">
            <a:xfrm>
              <a:off x="2767" y="926"/>
              <a:ext cx="696" cy="2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dirty="0">
                  <a:latin typeface="Comic Sans MS" charset="0"/>
                </a:rPr>
                <a:t>Memory</a:t>
              </a:r>
            </a:p>
          </p:txBody>
        </p:sp>
        <p:sp>
          <p:nvSpPr>
            <p:cNvPr id="655381" name="Line 21"/>
            <p:cNvSpPr>
              <a:spLocks noChangeShapeType="1"/>
            </p:cNvSpPr>
            <p:nvPr/>
          </p:nvSpPr>
          <p:spPr bwMode="auto">
            <a:xfrm>
              <a:off x="3694" y="1183"/>
              <a:ext cx="553" cy="206"/>
            </a:xfrm>
            <a:prstGeom prst="line">
              <a:avLst/>
            </a:prstGeom>
            <a:noFill/>
            <a:ln w="57150">
              <a:solidFill>
                <a:schemeClr val="tx1"/>
              </a:solidFill>
              <a:prstDash val="sysDot"/>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82" name="Line 22"/>
            <p:cNvSpPr>
              <a:spLocks noChangeShapeType="1"/>
            </p:cNvSpPr>
            <p:nvPr/>
          </p:nvSpPr>
          <p:spPr bwMode="auto">
            <a:xfrm>
              <a:off x="3043" y="1389"/>
              <a:ext cx="769" cy="1610"/>
            </a:xfrm>
            <a:prstGeom prst="line">
              <a:avLst/>
            </a:prstGeom>
            <a:noFill/>
            <a:ln w="57150">
              <a:solidFill>
                <a:schemeClr val="tx1"/>
              </a:solidFill>
              <a:prstDash val="sysDot"/>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5383" name="Rectangle 23"/>
            <p:cNvSpPr>
              <a:spLocks noChangeArrowheads="1"/>
            </p:cNvSpPr>
            <p:nvPr/>
          </p:nvSpPr>
          <p:spPr bwMode="auto">
            <a:xfrm>
              <a:off x="1731" y="2511"/>
              <a:ext cx="970" cy="218"/>
            </a:xfrm>
            <a:prstGeom prst="rect">
              <a:avLst/>
            </a:prstGeom>
            <a:solidFill>
              <a:schemeClr val="bg1"/>
            </a:solidFill>
            <a:ln>
              <a:noFill/>
            </a:ln>
            <a:effectLst/>
            <a:extLs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Comic Sans MS" charset="0"/>
                </a:rPr>
                <a:t>store</a:t>
              </a:r>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120</a:t>
            </a:fld>
            <a:endParaRPr lang="en-US" altLang="en-US">
              <a:solidFill>
                <a:prstClr val="black">
                  <a:tint val="75000"/>
                </a:prstClr>
              </a:solidFill>
            </a:endParaRPr>
          </a:p>
        </p:txBody>
      </p:sp>
    </p:spTree>
    <p:extLst>
      <p:ext uri="{BB962C8B-B14F-4D97-AF65-F5344CB8AC3E}">
        <p14:creationId xmlns:p14="http://schemas.microsoft.com/office/powerpoint/2010/main" val="67859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a:latin typeface="Verdana" charset="0"/>
              </a:rPr>
              <a:t>Interpreter Style </a:t>
            </a:r>
            <a:r>
              <a:rPr lang="en-US" sz="2000" b="0" dirty="0">
                <a:latin typeface="Verdana" charset="0"/>
              </a:rPr>
              <a:t>(cont’d)</a:t>
            </a:r>
          </a:p>
        </p:txBody>
      </p:sp>
      <p:sp>
        <p:nvSpPr>
          <p:cNvPr id="97283" name="Rectangle 3" descr="Rectangle: Click to edit Master text styles&#10;Second level&#10;Third level&#10;Fourth level&#10;Fifth level"/>
          <p:cNvSpPr>
            <a:spLocks noGrp="1" noChangeArrowheads="1"/>
          </p:cNvSpPr>
          <p:nvPr>
            <p:ph type="body" idx="1"/>
          </p:nvPr>
        </p:nvSpPr>
        <p:spPr/>
        <p:txBody>
          <a:bodyPr/>
          <a:lstStyle/>
          <a:p>
            <a:r>
              <a:rPr lang="en-US" dirty="0">
                <a:solidFill>
                  <a:srgbClr val="0432FF"/>
                </a:solidFill>
              </a:rPr>
              <a:t>Advantages </a:t>
            </a:r>
          </a:p>
          <a:p>
            <a:pPr lvl="1" eaLnBrk="1" hangingPunct="1"/>
            <a:r>
              <a:rPr lang="en-US" dirty="0"/>
              <a:t>Simulation of non-implemented hardware.</a:t>
            </a:r>
          </a:p>
          <a:p>
            <a:pPr lvl="1" eaLnBrk="1" hangingPunct="1"/>
            <a:r>
              <a:rPr lang="en-US" dirty="0"/>
              <a:t>Facilitates portability of applications across a variety of platforms.</a:t>
            </a:r>
          </a:p>
          <a:p>
            <a:r>
              <a:rPr lang="en-US" dirty="0">
                <a:solidFill>
                  <a:srgbClr val="0432FF"/>
                </a:solidFill>
              </a:rPr>
              <a:t>Disadvantages </a:t>
            </a:r>
          </a:p>
          <a:p>
            <a:pPr lvl="1" eaLnBrk="1" hangingPunct="1"/>
            <a:r>
              <a:rPr lang="en-US" dirty="0"/>
              <a:t>Extra level of indirection slows</a:t>
            </a:r>
            <a:r>
              <a:rPr lang="en-US" b="1" dirty="0"/>
              <a:t> </a:t>
            </a:r>
            <a:r>
              <a:rPr lang="en-US" dirty="0"/>
              <a:t>down execution.</a:t>
            </a:r>
          </a:p>
          <a:p>
            <a:endParaRPr lang="en-US" dirty="0">
              <a:latin typeface="Tahoma" charset="0"/>
            </a:endParaRPr>
          </a:p>
          <a:p>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121</a:t>
            </a:fld>
            <a:endParaRPr lang="en-US" altLang="en-US">
              <a:solidFill>
                <a:prstClr val="black">
                  <a:tint val="75000"/>
                </a:prstClr>
              </a:solidFill>
            </a:endParaRPr>
          </a:p>
        </p:txBody>
      </p:sp>
    </p:spTree>
    <p:extLst>
      <p:ext uri="{BB962C8B-B14F-4D97-AF65-F5344CB8AC3E}">
        <p14:creationId xmlns:p14="http://schemas.microsoft.com/office/powerpoint/2010/main" val="440405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26686" y="216752"/>
            <a:ext cx="8229600" cy="474133"/>
          </a:xfrm>
        </p:spPr>
        <p:txBody>
          <a:bodyPr/>
          <a:lstStyle/>
          <a:p>
            <a:r>
              <a:rPr lang="en-US" sz="3200" u="none" dirty="0">
                <a:effectLst>
                  <a:outerShdw blurRad="38100" dist="38100" dir="2700000" algn="tl">
                    <a:srgbClr val="000000">
                      <a:alpha val="43137"/>
                    </a:srgbClr>
                  </a:outerShdw>
                </a:effectLst>
                <a:latin typeface="Verdana" charset="0"/>
              </a:rPr>
              <a:t>Java Architecture </a:t>
            </a:r>
            <a:r>
              <a:rPr lang="en-US" sz="2000" u="none" dirty="0">
                <a:effectLst>
                  <a:outerShdw blurRad="38100" dist="38100" dir="2700000" algn="tl">
                    <a:srgbClr val="000000">
                      <a:alpha val="43137"/>
                    </a:srgbClr>
                  </a:outerShdw>
                </a:effectLst>
                <a:latin typeface="Verdana" charset="0"/>
              </a:rPr>
              <a:t>(cont’d)</a:t>
            </a:r>
          </a:p>
        </p:txBody>
      </p:sp>
      <p:grpSp>
        <p:nvGrpSpPr>
          <p:cNvPr id="98307" name="Group 3"/>
          <p:cNvGrpSpPr>
            <a:grpSpLocks/>
          </p:cNvGrpSpPr>
          <p:nvPr/>
        </p:nvGrpSpPr>
        <p:grpSpPr bwMode="auto">
          <a:xfrm>
            <a:off x="1032499" y="895329"/>
            <a:ext cx="4682502" cy="4591071"/>
            <a:chOff x="960" y="1140"/>
            <a:chExt cx="2679" cy="2988"/>
          </a:xfrm>
        </p:grpSpPr>
        <p:sp>
          <p:nvSpPr>
            <p:cNvPr id="658436" name="Rectangle 4"/>
            <p:cNvSpPr>
              <a:spLocks noChangeArrowheads="1"/>
            </p:cNvSpPr>
            <p:nvPr/>
          </p:nvSpPr>
          <p:spPr bwMode="auto">
            <a:xfrm>
              <a:off x="960" y="1140"/>
              <a:ext cx="686" cy="712"/>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Java</a:t>
              </a:r>
            </a:p>
            <a:p>
              <a:pPr algn="ctr">
                <a:defRPr/>
              </a:pPr>
              <a:r>
                <a:rPr lang="en-US" sz="1800" b="1">
                  <a:solidFill>
                    <a:schemeClr val="bg1"/>
                  </a:solidFill>
                  <a:latin typeface="Comic Sans MS" charset="0"/>
                </a:rPr>
                <a:t>Source</a:t>
              </a:r>
            </a:p>
            <a:p>
              <a:pPr algn="ctr">
                <a:defRPr/>
              </a:pPr>
              <a:r>
                <a:rPr lang="en-US" sz="1800" b="1">
                  <a:solidFill>
                    <a:schemeClr val="bg1"/>
                  </a:solidFill>
                  <a:latin typeface="Comic Sans MS" charset="0"/>
                </a:rPr>
                <a:t>Code</a:t>
              </a:r>
              <a:endParaRPr lang="en-US" b="1">
                <a:solidFill>
                  <a:schemeClr val="bg1"/>
                </a:solidFill>
                <a:latin typeface="Comic Sans MS" charset="0"/>
              </a:endParaRPr>
            </a:p>
          </p:txBody>
        </p:sp>
        <p:sp>
          <p:nvSpPr>
            <p:cNvPr id="658437" name="Rectangle 5"/>
            <p:cNvSpPr>
              <a:spLocks noChangeArrowheads="1"/>
            </p:cNvSpPr>
            <p:nvPr/>
          </p:nvSpPr>
          <p:spPr bwMode="auto">
            <a:xfrm>
              <a:off x="960" y="3411"/>
              <a:ext cx="686" cy="70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Java</a:t>
              </a:r>
            </a:p>
            <a:p>
              <a:pPr algn="ctr">
                <a:defRPr/>
              </a:pPr>
              <a:r>
                <a:rPr lang="en-US" sz="1800" b="1">
                  <a:solidFill>
                    <a:schemeClr val="bg1"/>
                  </a:solidFill>
                  <a:latin typeface="Comic Sans MS" charset="0"/>
                </a:rPr>
                <a:t>Bytecode</a:t>
              </a:r>
              <a:endParaRPr lang="en-US" b="1">
                <a:solidFill>
                  <a:schemeClr val="bg1"/>
                </a:solidFill>
                <a:latin typeface="Comic Sans MS" charset="0"/>
              </a:endParaRPr>
            </a:p>
          </p:txBody>
        </p:sp>
        <p:sp>
          <p:nvSpPr>
            <p:cNvPr id="658438" name="Oval 6"/>
            <p:cNvSpPr>
              <a:spLocks noChangeArrowheads="1"/>
            </p:cNvSpPr>
            <p:nvPr/>
          </p:nvSpPr>
          <p:spPr bwMode="auto">
            <a:xfrm>
              <a:off x="960" y="2297"/>
              <a:ext cx="686" cy="66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Java</a:t>
              </a:r>
            </a:p>
            <a:p>
              <a:pPr algn="ctr">
                <a:defRPr/>
              </a:pPr>
              <a:r>
                <a:rPr lang="en-US" sz="1800" b="1" dirty="0">
                  <a:solidFill>
                    <a:schemeClr val="bg1"/>
                  </a:solidFill>
                  <a:latin typeface="Comic Sans MS" charset="0"/>
                </a:rPr>
                <a:t>Compiler</a:t>
              </a:r>
              <a:endParaRPr lang="en-US" b="1" dirty="0">
                <a:solidFill>
                  <a:schemeClr val="bg1"/>
                </a:solidFill>
                <a:latin typeface="Comic Sans MS" charset="0"/>
              </a:endParaRPr>
            </a:p>
          </p:txBody>
        </p:sp>
        <p:sp>
          <p:nvSpPr>
            <p:cNvPr id="658439" name="Line 7"/>
            <p:cNvSpPr>
              <a:spLocks noChangeShapeType="1"/>
            </p:cNvSpPr>
            <p:nvPr/>
          </p:nvSpPr>
          <p:spPr bwMode="auto">
            <a:xfrm>
              <a:off x="1294" y="2966"/>
              <a:ext cx="0" cy="445"/>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0" name="Line 8"/>
            <p:cNvSpPr>
              <a:spLocks noChangeShapeType="1"/>
            </p:cNvSpPr>
            <p:nvPr/>
          </p:nvSpPr>
          <p:spPr bwMode="auto">
            <a:xfrm>
              <a:off x="1294" y="1852"/>
              <a:ext cx="0" cy="445"/>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1" name="Oval 9"/>
            <p:cNvSpPr>
              <a:spLocks noChangeArrowheads="1"/>
            </p:cNvSpPr>
            <p:nvPr/>
          </p:nvSpPr>
          <p:spPr bwMode="auto">
            <a:xfrm>
              <a:off x="2443" y="2544"/>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Java Virtual</a:t>
              </a:r>
            </a:p>
            <a:p>
              <a:pPr algn="ctr">
                <a:defRPr/>
              </a:pPr>
              <a:r>
                <a:rPr lang="en-US" sz="1800" b="1" dirty="0">
                  <a:solidFill>
                    <a:schemeClr val="bg1"/>
                  </a:solidFill>
                  <a:latin typeface="Comic Sans MS" charset="0"/>
                </a:rPr>
                <a:t>Machine </a:t>
              </a:r>
              <a:endParaRPr lang="en-US" b="1" dirty="0">
                <a:solidFill>
                  <a:schemeClr val="bg1"/>
                </a:solidFill>
                <a:latin typeface="Comic Sans MS" charset="0"/>
              </a:endParaRPr>
            </a:p>
          </p:txBody>
        </p:sp>
        <p:sp>
          <p:nvSpPr>
            <p:cNvPr id="658442" name="Line 10"/>
            <p:cNvSpPr>
              <a:spLocks noChangeShapeType="1"/>
            </p:cNvSpPr>
            <p:nvPr/>
          </p:nvSpPr>
          <p:spPr bwMode="auto">
            <a:xfrm flipH="1">
              <a:off x="3017" y="2976"/>
              <a:ext cx="7" cy="672"/>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7" name="Oval 15"/>
            <p:cNvSpPr>
              <a:spLocks noChangeArrowheads="1"/>
            </p:cNvSpPr>
            <p:nvPr/>
          </p:nvSpPr>
          <p:spPr bwMode="auto">
            <a:xfrm>
              <a:off x="2448" y="3679"/>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Operating</a:t>
              </a:r>
            </a:p>
            <a:p>
              <a:pPr algn="ctr">
                <a:defRPr/>
              </a:pPr>
              <a:r>
                <a:rPr lang="en-US" sz="1800" b="1" dirty="0">
                  <a:solidFill>
                    <a:schemeClr val="bg1"/>
                  </a:solidFill>
                  <a:latin typeface="Comic Sans MS" charset="0"/>
                </a:rPr>
                <a:t>System</a:t>
              </a:r>
              <a:endParaRPr lang="en-US" b="1" dirty="0">
                <a:solidFill>
                  <a:schemeClr val="bg1"/>
                </a:solidFill>
                <a:latin typeface="Comic Sans MS" charset="0"/>
              </a:endParaRPr>
            </a:p>
          </p:txBody>
        </p:sp>
      </p:grpSp>
      <p:cxnSp>
        <p:nvCxnSpPr>
          <p:cNvPr id="98308" name="Curved Connector 2"/>
          <p:cNvCxnSpPr>
            <a:cxnSpLocks noChangeShapeType="1"/>
            <a:stCxn id="658437" idx="3"/>
            <a:endCxn id="658441" idx="2"/>
          </p:cNvCxnSpPr>
          <p:nvPr/>
        </p:nvCxnSpPr>
        <p:spPr bwMode="auto">
          <a:xfrm flipV="1">
            <a:off x="2231527" y="3397524"/>
            <a:ext cx="1393040" cy="1529589"/>
          </a:xfrm>
          <a:prstGeom prst="curvedConnector3">
            <a:avLst>
              <a:gd name="adj1" fmla="val 50000"/>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122</a:t>
            </a:fld>
            <a:endParaRPr lang="en-US" altLang="en-US">
              <a:solidFill>
                <a:prstClr val="black">
                  <a:tint val="75000"/>
                </a:prstClr>
              </a:solidFill>
            </a:endParaRPr>
          </a:p>
        </p:txBody>
      </p:sp>
    </p:spTree>
    <p:extLst>
      <p:ext uri="{BB962C8B-B14F-4D97-AF65-F5344CB8AC3E}">
        <p14:creationId xmlns:p14="http://schemas.microsoft.com/office/powerpoint/2010/main" val="1504037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02377" y="220533"/>
            <a:ext cx="8229600" cy="406400"/>
          </a:xfrm>
        </p:spPr>
        <p:txBody>
          <a:bodyPr/>
          <a:lstStyle/>
          <a:p>
            <a:r>
              <a:rPr lang="en-US" sz="3200" u="none" dirty="0">
                <a:effectLst>
                  <a:outerShdw blurRad="38100" dist="38100" dir="2700000" algn="tl">
                    <a:srgbClr val="000000">
                      <a:alpha val="43137"/>
                    </a:srgbClr>
                  </a:outerShdw>
                </a:effectLst>
                <a:latin typeface="Verdana" charset="0"/>
              </a:rPr>
              <a:t>Java Architecture </a:t>
            </a:r>
            <a:r>
              <a:rPr lang="en-US" sz="2000" u="none" dirty="0">
                <a:effectLst>
                  <a:outerShdw blurRad="38100" dist="38100" dir="2700000" algn="tl">
                    <a:srgbClr val="000000">
                      <a:alpha val="43137"/>
                    </a:srgbClr>
                  </a:outerShdw>
                </a:effectLst>
                <a:latin typeface="Verdana" charset="0"/>
              </a:rPr>
              <a:t>(cont’d)</a:t>
            </a:r>
          </a:p>
        </p:txBody>
      </p:sp>
      <p:grpSp>
        <p:nvGrpSpPr>
          <p:cNvPr id="99331" name="Group 3"/>
          <p:cNvGrpSpPr>
            <a:grpSpLocks/>
          </p:cNvGrpSpPr>
          <p:nvPr/>
        </p:nvGrpSpPr>
        <p:grpSpPr bwMode="auto">
          <a:xfrm>
            <a:off x="1524000" y="1490133"/>
            <a:ext cx="6172200" cy="4200878"/>
            <a:chOff x="960" y="1140"/>
            <a:chExt cx="3931" cy="2977"/>
          </a:xfrm>
        </p:grpSpPr>
        <p:sp>
          <p:nvSpPr>
            <p:cNvPr id="658436" name="Rectangle 4"/>
            <p:cNvSpPr>
              <a:spLocks noChangeArrowheads="1"/>
            </p:cNvSpPr>
            <p:nvPr/>
          </p:nvSpPr>
          <p:spPr bwMode="auto">
            <a:xfrm>
              <a:off x="960" y="1140"/>
              <a:ext cx="685" cy="712"/>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Java</a:t>
              </a:r>
            </a:p>
            <a:p>
              <a:pPr algn="ctr">
                <a:defRPr/>
              </a:pPr>
              <a:r>
                <a:rPr lang="en-US" sz="1800" b="1">
                  <a:solidFill>
                    <a:schemeClr val="bg1"/>
                  </a:solidFill>
                  <a:latin typeface="Comic Sans MS" charset="0"/>
                </a:rPr>
                <a:t>Source</a:t>
              </a:r>
            </a:p>
            <a:p>
              <a:pPr algn="ctr">
                <a:defRPr/>
              </a:pPr>
              <a:r>
                <a:rPr lang="en-US" sz="1800" b="1">
                  <a:solidFill>
                    <a:schemeClr val="bg1"/>
                  </a:solidFill>
                  <a:latin typeface="Comic Sans MS" charset="0"/>
                </a:rPr>
                <a:t>Code</a:t>
              </a:r>
              <a:endParaRPr lang="en-US" b="1">
                <a:solidFill>
                  <a:schemeClr val="bg1"/>
                </a:solidFill>
                <a:latin typeface="Comic Sans MS" charset="0"/>
              </a:endParaRPr>
            </a:p>
          </p:txBody>
        </p:sp>
        <p:sp>
          <p:nvSpPr>
            <p:cNvPr id="658437" name="Rectangle 5"/>
            <p:cNvSpPr>
              <a:spLocks noChangeArrowheads="1"/>
            </p:cNvSpPr>
            <p:nvPr/>
          </p:nvSpPr>
          <p:spPr bwMode="auto">
            <a:xfrm>
              <a:off x="960" y="3411"/>
              <a:ext cx="685" cy="70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Java</a:t>
              </a:r>
            </a:p>
            <a:p>
              <a:pPr algn="ctr">
                <a:defRPr/>
              </a:pPr>
              <a:r>
                <a:rPr lang="en-US" sz="1800" b="1">
                  <a:solidFill>
                    <a:schemeClr val="bg1"/>
                  </a:solidFill>
                  <a:latin typeface="Comic Sans MS" charset="0"/>
                </a:rPr>
                <a:t>Bytecode</a:t>
              </a:r>
              <a:endParaRPr lang="en-US" b="1">
                <a:solidFill>
                  <a:schemeClr val="bg1"/>
                </a:solidFill>
                <a:latin typeface="Comic Sans MS" charset="0"/>
              </a:endParaRPr>
            </a:p>
          </p:txBody>
        </p:sp>
        <p:sp>
          <p:nvSpPr>
            <p:cNvPr id="658438" name="Oval 6"/>
            <p:cNvSpPr>
              <a:spLocks noChangeArrowheads="1"/>
            </p:cNvSpPr>
            <p:nvPr/>
          </p:nvSpPr>
          <p:spPr bwMode="auto">
            <a:xfrm>
              <a:off x="960" y="2297"/>
              <a:ext cx="685" cy="66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Java</a:t>
              </a:r>
            </a:p>
            <a:p>
              <a:pPr algn="ctr">
                <a:defRPr/>
              </a:pPr>
              <a:r>
                <a:rPr lang="en-US" sz="1800" b="1" dirty="0">
                  <a:solidFill>
                    <a:schemeClr val="bg1"/>
                  </a:solidFill>
                  <a:latin typeface="Comic Sans MS" charset="0"/>
                </a:rPr>
                <a:t>Compiler</a:t>
              </a:r>
              <a:endParaRPr lang="en-US" b="1" dirty="0">
                <a:solidFill>
                  <a:schemeClr val="bg1"/>
                </a:solidFill>
                <a:latin typeface="Comic Sans MS" charset="0"/>
              </a:endParaRPr>
            </a:p>
          </p:txBody>
        </p:sp>
        <p:sp>
          <p:nvSpPr>
            <p:cNvPr id="658439" name="Line 7"/>
            <p:cNvSpPr>
              <a:spLocks noChangeShapeType="1"/>
            </p:cNvSpPr>
            <p:nvPr/>
          </p:nvSpPr>
          <p:spPr bwMode="auto">
            <a:xfrm>
              <a:off x="1294" y="2966"/>
              <a:ext cx="0" cy="445"/>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0" name="Line 8"/>
            <p:cNvSpPr>
              <a:spLocks noChangeShapeType="1"/>
            </p:cNvSpPr>
            <p:nvPr/>
          </p:nvSpPr>
          <p:spPr bwMode="auto">
            <a:xfrm>
              <a:off x="1294" y="1852"/>
              <a:ext cx="0" cy="445"/>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1" name="Oval 9"/>
            <p:cNvSpPr>
              <a:spLocks noChangeArrowheads="1"/>
            </p:cNvSpPr>
            <p:nvPr/>
          </p:nvSpPr>
          <p:spPr bwMode="auto">
            <a:xfrm>
              <a:off x="3506" y="1140"/>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Bytecode</a:t>
              </a:r>
            </a:p>
            <a:p>
              <a:pPr algn="ctr">
                <a:defRPr/>
              </a:pPr>
              <a:r>
                <a:rPr lang="en-US" sz="1800" b="1">
                  <a:solidFill>
                    <a:schemeClr val="bg1"/>
                  </a:solidFill>
                  <a:latin typeface="Comic Sans MS" charset="0"/>
                </a:rPr>
                <a:t>Verifier</a:t>
              </a:r>
              <a:endParaRPr lang="en-US" b="1">
                <a:solidFill>
                  <a:schemeClr val="bg1"/>
                </a:solidFill>
                <a:latin typeface="Comic Sans MS" charset="0"/>
              </a:endParaRPr>
            </a:p>
          </p:txBody>
        </p:sp>
        <p:sp>
          <p:nvSpPr>
            <p:cNvPr id="658442" name="Line 10"/>
            <p:cNvSpPr>
              <a:spLocks noChangeShapeType="1"/>
            </p:cNvSpPr>
            <p:nvPr/>
          </p:nvSpPr>
          <p:spPr bwMode="auto">
            <a:xfrm>
              <a:off x="4088" y="1589"/>
              <a:ext cx="0" cy="142"/>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3" name="Line 11"/>
            <p:cNvSpPr>
              <a:spLocks noChangeShapeType="1"/>
            </p:cNvSpPr>
            <p:nvPr/>
          </p:nvSpPr>
          <p:spPr bwMode="auto">
            <a:xfrm flipV="1">
              <a:off x="2021" y="1946"/>
              <a:ext cx="489" cy="712"/>
            </a:xfrm>
            <a:prstGeom prst="line">
              <a:avLst/>
            </a:prstGeom>
            <a:noFill/>
            <a:ln w="5715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4" name="Line 12"/>
            <p:cNvSpPr>
              <a:spLocks noChangeShapeType="1"/>
            </p:cNvSpPr>
            <p:nvPr/>
          </p:nvSpPr>
          <p:spPr bwMode="auto">
            <a:xfrm flipV="1">
              <a:off x="2606" y="1680"/>
              <a:ext cx="489" cy="712"/>
            </a:xfrm>
            <a:prstGeom prst="line">
              <a:avLst/>
            </a:prstGeom>
            <a:noFill/>
            <a:ln w="57150">
              <a:solidFill>
                <a:schemeClr val="tx1"/>
              </a:solidFill>
              <a:round/>
              <a:headEnd type="none" w="sm" len="sm"/>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5" name="Line 13"/>
            <p:cNvSpPr>
              <a:spLocks noChangeShapeType="1"/>
            </p:cNvSpPr>
            <p:nvPr/>
          </p:nvSpPr>
          <p:spPr bwMode="auto">
            <a:xfrm flipH="1" flipV="1">
              <a:off x="2510" y="1946"/>
              <a:ext cx="96" cy="446"/>
            </a:xfrm>
            <a:prstGeom prst="line">
              <a:avLst/>
            </a:prstGeom>
            <a:noFill/>
            <a:ln w="5715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46" name="Text Box 14"/>
            <p:cNvSpPr txBox="1">
              <a:spLocks noChangeArrowheads="1"/>
            </p:cNvSpPr>
            <p:nvPr/>
          </p:nvSpPr>
          <p:spPr bwMode="auto">
            <a:xfrm>
              <a:off x="2273" y="2421"/>
              <a:ext cx="926" cy="2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dirty="0">
                  <a:latin typeface="Comic Sans MS" charset="0"/>
                </a:rPr>
                <a:t>INTERNET</a:t>
              </a:r>
            </a:p>
          </p:txBody>
        </p:sp>
        <p:sp>
          <p:nvSpPr>
            <p:cNvPr id="658447" name="Oval 15"/>
            <p:cNvSpPr>
              <a:spLocks noChangeArrowheads="1"/>
            </p:cNvSpPr>
            <p:nvPr/>
          </p:nvSpPr>
          <p:spPr bwMode="auto">
            <a:xfrm>
              <a:off x="3506" y="1731"/>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a:solidFill>
                    <a:schemeClr val="bg1"/>
                  </a:solidFill>
                  <a:latin typeface="Comic Sans MS" charset="0"/>
                </a:rPr>
                <a:t>Class</a:t>
              </a:r>
            </a:p>
            <a:p>
              <a:pPr algn="ctr">
                <a:defRPr/>
              </a:pPr>
              <a:r>
                <a:rPr lang="en-US" sz="1800" b="1">
                  <a:solidFill>
                    <a:schemeClr val="bg1"/>
                  </a:solidFill>
                  <a:latin typeface="Comic Sans MS" charset="0"/>
                </a:rPr>
                <a:t>Loader</a:t>
              </a:r>
              <a:endParaRPr lang="en-US" b="1">
                <a:solidFill>
                  <a:schemeClr val="bg1"/>
                </a:solidFill>
                <a:latin typeface="Comic Sans MS" charset="0"/>
              </a:endParaRPr>
            </a:p>
          </p:txBody>
        </p:sp>
        <p:sp>
          <p:nvSpPr>
            <p:cNvPr id="658448" name="Oval 16"/>
            <p:cNvSpPr>
              <a:spLocks noChangeArrowheads="1"/>
            </p:cNvSpPr>
            <p:nvPr/>
          </p:nvSpPr>
          <p:spPr bwMode="auto">
            <a:xfrm>
              <a:off x="2998" y="2688"/>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Java Virtual </a:t>
              </a:r>
              <a:br>
                <a:rPr lang="en-US" sz="1800" b="1" dirty="0">
                  <a:solidFill>
                    <a:schemeClr val="bg1"/>
                  </a:solidFill>
                  <a:latin typeface="Comic Sans MS" charset="0"/>
                </a:rPr>
              </a:br>
              <a:r>
                <a:rPr lang="en-US" sz="1800" b="1" dirty="0">
                  <a:solidFill>
                    <a:schemeClr val="bg1"/>
                  </a:solidFill>
                  <a:latin typeface="Comic Sans MS" charset="0"/>
                </a:rPr>
                <a:t>Machine</a:t>
              </a:r>
              <a:endParaRPr lang="en-US" b="1" dirty="0">
                <a:solidFill>
                  <a:schemeClr val="bg1"/>
                </a:solidFill>
                <a:latin typeface="Comic Sans MS" charset="0"/>
              </a:endParaRPr>
            </a:p>
          </p:txBody>
        </p:sp>
        <p:sp>
          <p:nvSpPr>
            <p:cNvPr id="658449" name="Oval 17"/>
            <p:cNvSpPr>
              <a:spLocks noChangeArrowheads="1"/>
            </p:cNvSpPr>
            <p:nvPr/>
          </p:nvSpPr>
          <p:spPr bwMode="auto">
            <a:xfrm>
              <a:off x="3506" y="3583"/>
              <a:ext cx="1191" cy="449"/>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Operating</a:t>
              </a:r>
              <a:br>
                <a:rPr lang="en-US" sz="1800" b="1" dirty="0">
                  <a:solidFill>
                    <a:schemeClr val="bg1"/>
                  </a:solidFill>
                  <a:latin typeface="Comic Sans MS" charset="0"/>
                </a:rPr>
              </a:br>
              <a:r>
                <a:rPr lang="en-US" sz="1800" b="1" dirty="0">
                  <a:solidFill>
                    <a:schemeClr val="bg1"/>
                  </a:solidFill>
                  <a:latin typeface="Comic Sans MS" charset="0"/>
                </a:rPr>
                <a:t>System</a:t>
              </a:r>
              <a:endParaRPr lang="en-US" b="1" dirty="0">
                <a:solidFill>
                  <a:schemeClr val="bg1"/>
                </a:solidFill>
                <a:latin typeface="Comic Sans MS" charset="0"/>
              </a:endParaRPr>
            </a:p>
          </p:txBody>
        </p:sp>
        <p:sp>
          <p:nvSpPr>
            <p:cNvPr id="658450" name="Line 18"/>
            <p:cNvSpPr>
              <a:spLocks noChangeShapeType="1"/>
            </p:cNvSpPr>
            <p:nvPr/>
          </p:nvSpPr>
          <p:spPr bwMode="auto">
            <a:xfrm flipH="1">
              <a:off x="3629" y="2180"/>
              <a:ext cx="459" cy="496"/>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51" name="Line 19"/>
            <p:cNvSpPr>
              <a:spLocks noChangeShapeType="1"/>
            </p:cNvSpPr>
            <p:nvPr/>
          </p:nvSpPr>
          <p:spPr bwMode="auto">
            <a:xfrm>
              <a:off x="3581" y="3156"/>
              <a:ext cx="345" cy="432"/>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58452" name="Line 20"/>
            <p:cNvSpPr>
              <a:spLocks noChangeShapeType="1"/>
            </p:cNvSpPr>
            <p:nvPr/>
          </p:nvSpPr>
          <p:spPr bwMode="auto">
            <a:xfrm flipH="1">
              <a:off x="4309" y="3156"/>
              <a:ext cx="582" cy="432"/>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3" name="Oval 16"/>
          <p:cNvSpPr>
            <a:spLocks noChangeArrowheads="1"/>
          </p:cNvSpPr>
          <p:nvPr/>
        </p:nvSpPr>
        <p:spPr bwMode="auto">
          <a:xfrm>
            <a:off x="6781801" y="3701346"/>
            <a:ext cx="1870075" cy="63358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Just In Time</a:t>
            </a:r>
          </a:p>
          <a:p>
            <a:pPr algn="ctr">
              <a:defRPr/>
            </a:pPr>
            <a:r>
              <a:rPr lang="en-US" sz="1800" b="1" dirty="0">
                <a:solidFill>
                  <a:schemeClr val="bg1"/>
                </a:solidFill>
                <a:latin typeface="Comic Sans MS" charset="0"/>
              </a:rPr>
              <a:t>Compiler</a:t>
            </a:r>
            <a:endParaRPr lang="en-US" b="1" dirty="0">
              <a:solidFill>
                <a:schemeClr val="bg1"/>
              </a:solidFill>
              <a:latin typeface="Comic Sans MS" charset="0"/>
            </a:endParaRPr>
          </a:p>
        </p:txBody>
      </p:sp>
      <p:sp>
        <p:nvSpPr>
          <p:cNvPr id="24" name="Line 18"/>
          <p:cNvSpPr>
            <a:spLocks noChangeShapeType="1"/>
          </p:cNvSpPr>
          <p:nvPr/>
        </p:nvSpPr>
        <p:spPr bwMode="auto">
          <a:xfrm>
            <a:off x="6477000" y="2980267"/>
            <a:ext cx="1066800" cy="677333"/>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123</a:t>
            </a:fld>
            <a:endParaRPr lang="en-US" altLang="en-US">
              <a:solidFill>
                <a:prstClr val="black">
                  <a:tint val="75000"/>
                </a:prstClr>
              </a:solidFill>
            </a:endParaRPr>
          </a:p>
        </p:txBody>
      </p:sp>
    </p:spTree>
    <p:extLst>
      <p:ext uri="{BB962C8B-B14F-4D97-AF65-F5344CB8AC3E}">
        <p14:creationId xmlns:p14="http://schemas.microsoft.com/office/powerpoint/2010/main" val="714752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475475" y="220533"/>
            <a:ext cx="8229600" cy="609600"/>
          </a:xfrm>
        </p:spPr>
        <p:txBody>
          <a:bodyPr/>
          <a:lstStyle/>
          <a:p>
            <a:pPr eaLnBrk="1" hangingPunct="1"/>
            <a:r>
              <a:rPr lang="en-US" dirty="0">
                <a:latin typeface="Verdana" charset="0"/>
              </a:rPr>
              <a:t>Mobile-Code Style</a:t>
            </a:r>
          </a:p>
        </p:txBody>
      </p:sp>
      <p:sp>
        <p:nvSpPr>
          <p:cNvPr id="101378" name="Rectangle 3"/>
          <p:cNvSpPr>
            <a:spLocks noGrp="1" noChangeArrowheads="1"/>
          </p:cNvSpPr>
          <p:nvPr>
            <p:ph idx="1"/>
          </p:nvPr>
        </p:nvSpPr>
        <p:spPr>
          <a:xfrm>
            <a:off x="457200" y="877057"/>
            <a:ext cx="8229600" cy="4541610"/>
          </a:xfrm>
        </p:spPr>
        <p:txBody>
          <a:bodyPr/>
          <a:lstStyle/>
          <a:p>
            <a:r>
              <a:rPr lang="en-US" sz="2000" dirty="0">
                <a:solidFill>
                  <a:srgbClr val="0000FF"/>
                </a:solidFill>
              </a:rPr>
              <a:t>Code Mobility</a:t>
            </a:r>
            <a:r>
              <a:rPr lang="en-US" sz="2000" dirty="0"/>
              <a:t>: The capability to reconfigure dynamically (at runtime) the binding between the software components of the application and their physical location within a computer network. </a:t>
            </a:r>
          </a:p>
          <a:p>
            <a:pPr marL="0" indent="0">
              <a:buNone/>
            </a:pPr>
            <a:endParaRPr lang="en-US" sz="2000" dirty="0"/>
          </a:p>
          <a:p>
            <a:r>
              <a:rPr lang="en-US" sz="2000" dirty="0">
                <a:solidFill>
                  <a:srgbClr val="0000FF"/>
                </a:solidFill>
              </a:rPr>
              <a:t>Components:</a:t>
            </a:r>
            <a:r>
              <a:rPr lang="en-US" sz="2000" dirty="0"/>
              <a:t> “</a:t>
            </a:r>
            <a:r>
              <a:rPr lang="en-US" altLang="ja-JP" sz="2000" dirty="0"/>
              <a:t>Execution dock”, which handles receipt of code and state; code compiler/interpreter.</a:t>
            </a:r>
          </a:p>
          <a:p>
            <a:r>
              <a:rPr lang="en-US" sz="2000" dirty="0">
                <a:solidFill>
                  <a:srgbClr val="0000FF"/>
                </a:solidFill>
              </a:rPr>
              <a:t>Connectors:</a:t>
            </a:r>
            <a:r>
              <a:rPr lang="en-US" sz="2000" dirty="0"/>
              <a:t> Network protocols and elements for packaging code and data for transmission.</a:t>
            </a:r>
          </a:p>
          <a:p>
            <a:r>
              <a:rPr lang="en-US" sz="2000" dirty="0">
                <a:solidFill>
                  <a:srgbClr val="0000FF"/>
                </a:solidFill>
              </a:rPr>
              <a:t>Data Elements: </a:t>
            </a:r>
            <a:r>
              <a:rPr lang="en-US" sz="2000" dirty="0"/>
              <a:t>Representations of code as data; program state; data.</a:t>
            </a:r>
          </a:p>
          <a:p>
            <a:r>
              <a:rPr lang="en-US" sz="2000" dirty="0"/>
              <a:t>Variants: </a:t>
            </a:r>
          </a:p>
          <a:p>
            <a:pPr lvl="1"/>
            <a:r>
              <a:rPr lang="en-US" sz="1600" dirty="0">
                <a:solidFill>
                  <a:srgbClr val="0432FF"/>
                </a:solidFill>
              </a:rPr>
              <a:t>Code-on-demand</a:t>
            </a:r>
          </a:p>
          <a:p>
            <a:pPr lvl="1"/>
            <a:r>
              <a:rPr lang="en-US" sz="1600" dirty="0">
                <a:solidFill>
                  <a:srgbClr val="0432FF"/>
                </a:solidFill>
              </a:rPr>
              <a:t>Remote execution/evaluation</a:t>
            </a:r>
          </a:p>
          <a:p>
            <a:pPr lvl="1"/>
            <a:r>
              <a:rPr lang="en-US" sz="1600" dirty="0">
                <a:solidFill>
                  <a:srgbClr val="0432FF"/>
                </a:solidFill>
              </a:rPr>
              <a:t>Mobile agent</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124</a:t>
            </a:fld>
            <a:endParaRPr lang="en-US" altLang="en-US">
              <a:solidFill>
                <a:prstClr val="black">
                  <a:tint val="75000"/>
                </a:prstClr>
              </a:solidFill>
            </a:endParaRPr>
          </a:p>
        </p:txBody>
      </p:sp>
    </p:spTree>
    <p:extLst>
      <p:ext uri="{BB962C8B-B14F-4D97-AF65-F5344CB8AC3E}">
        <p14:creationId xmlns:p14="http://schemas.microsoft.com/office/powerpoint/2010/main" val="1021278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48062" y="211398"/>
            <a:ext cx="8229600" cy="474133"/>
          </a:xfrm>
        </p:spPr>
        <p:txBody>
          <a:bodyPr/>
          <a:lstStyle/>
          <a:p>
            <a:r>
              <a:rPr lang="en-US" dirty="0">
                <a:latin typeface="Verdana" charset="0"/>
              </a:rPr>
              <a:t>Mobile-Code Style </a:t>
            </a:r>
            <a:r>
              <a:rPr lang="en-US" sz="2000" b="0" dirty="0">
                <a:latin typeface="Verdana" charset="0"/>
              </a:rPr>
              <a:t>(cont’d)</a:t>
            </a:r>
          </a:p>
        </p:txBody>
      </p:sp>
      <p:sp>
        <p:nvSpPr>
          <p:cNvPr id="102402" name="Content Placeholder 2"/>
          <p:cNvSpPr>
            <a:spLocks noGrp="1"/>
          </p:cNvSpPr>
          <p:nvPr>
            <p:ph idx="1"/>
          </p:nvPr>
        </p:nvSpPr>
        <p:spPr>
          <a:xfrm>
            <a:off x="457200" y="858786"/>
            <a:ext cx="8229600" cy="4559882"/>
          </a:xfrm>
        </p:spPr>
        <p:txBody>
          <a:bodyPr/>
          <a:lstStyle/>
          <a:p>
            <a:r>
              <a:rPr lang="en-US" sz="2000" dirty="0">
                <a:solidFill>
                  <a:srgbClr val="0432FF"/>
                </a:solidFill>
              </a:rPr>
              <a:t>Code-on-demand</a:t>
            </a:r>
            <a:r>
              <a:rPr lang="en-US" sz="2000" dirty="0"/>
              <a:t>:</a:t>
            </a:r>
          </a:p>
          <a:p>
            <a:pPr lvl="1" eaLnBrk="1" hangingPunct="1"/>
            <a:r>
              <a:rPr lang="en-US" sz="1800" dirty="0"/>
              <a:t>The </a:t>
            </a:r>
            <a:r>
              <a:rPr lang="en-US" sz="1800" dirty="0">
                <a:solidFill>
                  <a:srgbClr val="0432FF"/>
                </a:solidFill>
              </a:rPr>
              <a:t>client</a:t>
            </a:r>
            <a:r>
              <a:rPr lang="en-US" sz="1800" dirty="0"/>
              <a:t> has resources but </a:t>
            </a:r>
            <a:r>
              <a:rPr lang="en-US" sz="1800" dirty="0">
                <a:solidFill>
                  <a:srgbClr val="0432FF"/>
                </a:solidFill>
              </a:rPr>
              <a:t>does not have the code </a:t>
            </a:r>
            <a:r>
              <a:rPr lang="en-US" sz="1800" dirty="0"/>
              <a:t>that needs to be executed. </a:t>
            </a:r>
          </a:p>
          <a:p>
            <a:pPr lvl="1" eaLnBrk="1" hangingPunct="1"/>
            <a:r>
              <a:rPr lang="en-US" sz="1800" dirty="0"/>
              <a:t>It sends a request to a remote server for the code, receives that code, and executes it locally.</a:t>
            </a:r>
          </a:p>
          <a:p>
            <a:pPr lvl="1" eaLnBrk="1" hangingPunct="1"/>
            <a:r>
              <a:rPr lang="en-US" sz="1800" dirty="0">
                <a:solidFill>
                  <a:srgbClr val="0432FF"/>
                </a:solidFill>
              </a:rPr>
              <a:t>Example</a:t>
            </a:r>
            <a:r>
              <a:rPr lang="en-US" sz="1800" dirty="0"/>
              <a:t>: </a:t>
            </a:r>
            <a:r>
              <a:rPr lang="en-US" sz="1800" dirty="0" err="1"/>
              <a:t>javascript</a:t>
            </a:r>
            <a:r>
              <a:rPr lang="en-US" sz="1800" dirty="0"/>
              <a:t> code is downloaded from a server and then executed locally.</a:t>
            </a:r>
          </a:p>
          <a:p>
            <a:pPr marL="457200" lvl="1" indent="0" eaLnBrk="1" hangingPunct="1">
              <a:buNone/>
            </a:pP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125</a:t>
            </a:fld>
            <a:endParaRPr lang="en-US" altLang="en-US">
              <a:solidFill>
                <a:prstClr val="black">
                  <a:tint val="75000"/>
                </a:prstClr>
              </a:solidFill>
            </a:endParaRPr>
          </a:p>
        </p:txBody>
      </p:sp>
    </p:spTree>
    <p:extLst>
      <p:ext uri="{BB962C8B-B14F-4D97-AF65-F5344CB8AC3E}">
        <p14:creationId xmlns:p14="http://schemas.microsoft.com/office/powerpoint/2010/main" val="3618289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48062" y="211398"/>
            <a:ext cx="8229600" cy="474133"/>
          </a:xfrm>
        </p:spPr>
        <p:txBody>
          <a:bodyPr/>
          <a:lstStyle/>
          <a:p>
            <a:r>
              <a:rPr lang="en-US" dirty="0">
                <a:latin typeface="Verdana" charset="0"/>
              </a:rPr>
              <a:t>Mobile-Code Style </a:t>
            </a:r>
            <a:r>
              <a:rPr lang="en-US" sz="2000" b="0" dirty="0">
                <a:latin typeface="Verdana" charset="0"/>
              </a:rPr>
              <a:t>(cont’d)</a:t>
            </a:r>
          </a:p>
        </p:txBody>
      </p:sp>
      <p:sp>
        <p:nvSpPr>
          <p:cNvPr id="102402" name="Content Placeholder 2"/>
          <p:cNvSpPr>
            <a:spLocks noGrp="1"/>
          </p:cNvSpPr>
          <p:nvPr>
            <p:ph idx="1"/>
          </p:nvPr>
        </p:nvSpPr>
        <p:spPr>
          <a:xfrm>
            <a:off x="457200" y="858786"/>
            <a:ext cx="8229600" cy="4559882"/>
          </a:xfrm>
        </p:spPr>
        <p:txBody>
          <a:bodyPr/>
          <a:lstStyle/>
          <a:p>
            <a:r>
              <a:rPr lang="en-US" sz="2000" dirty="0">
                <a:solidFill>
                  <a:srgbClr val="0432FF"/>
                </a:solidFill>
              </a:rPr>
              <a:t>Remote execution/evaluation:</a:t>
            </a:r>
          </a:p>
          <a:p>
            <a:pPr lvl="1" eaLnBrk="1" hangingPunct="1"/>
            <a:r>
              <a:rPr lang="en-US" sz="1800" dirty="0"/>
              <a:t>The </a:t>
            </a:r>
            <a:r>
              <a:rPr lang="en-US" sz="1800" dirty="0">
                <a:solidFill>
                  <a:srgbClr val="0432FF"/>
                </a:solidFill>
              </a:rPr>
              <a:t>client has the code </a:t>
            </a:r>
            <a:r>
              <a:rPr lang="en-US" sz="1800" dirty="0"/>
              <a:t>but lacks the resources (e.g., the interpreter, CPU cycles, etc.) to execute the code.</a:t>
            </a:r>
          </a:p>
          <a:p>
            <a:pPr lvl="1" eaLnBrk="1" hangingPunct="1"/>
            <a:r>
              <a:rPr lang="en-US" sz="1800" dirty="0"/>
              <a:t>The </a:t>
            </a:r>
            <a:r>
              <a:rPr lang="en-US" sz="1800" dirty="0">
                <a:solidFill>
                  <a:srgbClr val="0432FF"/>
                </a:solidFill>
              </a:rPr>
              <a:t>client sends the code to a server </a:t>
            </a:r>
            <a:r>
              <a:rPr lang="en-US" sz="1800" dirty="0"/>
              <a:t>component at the remote site, which in turn executes the code using the resources available there. </a:t>
            </a:r>
          </a:p>
          <a:p>
            <a:pPr lvl="1" eaLnBrk="1" hangingPunct="1"/>
            <a:r>
              <a:rPr lang="en-US" sz="1800" dirty="0"/>
              <a:t>The results of that execution are then sent back to the client. </a:t>
            </a:r>
          </a:p>
          <a:p>
            <a:pPr lvl="1" eaLnBrk="1" hangingPunct="1"/>
            <a:r>
              <a:rPr lang="en-US" sz="1800" dirty="0"/>
              <a:t>Remote execution assumes that the provided code will be executed in a sheltered environment, such that it won't impact other clients of the same server aside from the resources being used.</a:t>
            </a:r>
          </a:p>
          <a:p>
            <a:pPr lvl="1" eaLnBrk="1" hangingPunct="1"/>
            <a:r>
              <a:rPr lang="en-US" sz="1800" dirty="0">
                <a:solidFill>
                  <a:srgbClr val="0432FF"/>
                </a:solidFill>
              </a:rPr>
              <a:t>Example</a:t>
            </a:r>
            <a:r>
              <a:rPr lang="en-US" sz="1800" dirty="0"/>
              <a:t>: A website where people practice their programming skills.</a:t>
            </a:r>
          </a:p>
          <a:p>
            <a:pPr marL="0" indent="0">
              <a:buNone/>
            </a:pP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126</a:t>
            </a:fld>
            <a:endParaRPr lang="en-US" altLang="en-US">
              <a:solidFill>
                <a:prstClr val="black">
                  <a:tint val="75000"/>
                </a:prstClr>
              </a:solidFill>
            </a:endParaRPr>
          </a:p>
        </p:txBody>
      </p:sp>
    </p:spTree>
    <p:extLst>
      <p:ext uri="{BB962C8B-B14F-4D97-AF65-F5344CB8AC3E}">
        <p14:creationId xmlns:p14="http://schemas.microsoft.com/office/powerpoint/2010/main" val="23414517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48062" y="211398"/>
            <a:ext cx="8229600" cy="474133"/>
          </a:xfrm>
        </p:spPr>
        <p:txBody>
          <a:bodyPr/>
          <a:lstStyle/>
          <a:p>
            <a:r>
              <a:rPr lang="en-US" dirty="0">
                <a:latin typeface="Verdana" charset="0"/>
              </a:rPr>
              <a:t>Mobile-Code Style </a:t>
            </a:r>
            <a:r>
              <a:rPr lang="en-US" sz="2000" b="0" dirty="0">
                <a:latin typeface="Verdana" charset="0"/>
              </a:rPr>
              <a:t>(cont’d)</a:t>
            </a:r>
          </a:p>
        </p:txBody>
      </p:sp>
      <p:sp>
        <p:nvSpPr>
          <p:cNvPr id="102402" name="Content Placeholder 2"/>
          <p:cNvSpPr>
            <a:spLocks noGrp="1"/>
          </p:cNvSpPr>
          <p:nvPr>
            <p:ph idx="1"/>
          </p:nvPr>
        </p:nvSpPr>
        <p:spPr>
          <a:xfrm>
            <a:off x="457200" y="933582"/>
            <a:ext cx="8229600" cy="4485085"/>
          </a:xfrm>
        </p:spPr>
        <p:txBody>
          <a:bodyPr/>
          <a:lstStyle/>
          <a:p>
            <a:r>
              <a:rPr lang="en-US" sz="2000" dirty="0">
                <a:solidFill>
                  <a:srgbClr val="0432FF"/>
                </a:solidFill>
              </a:rPr>
              <a:t>Mobile agent:</a:t>
            </a:r>
          </a:p>
          <a:p>
            <a:pPr lvl="1" eaLnBrk="1" hangingPunct="1"/>
            <a:r>
              <a:rPr lang="en-US" sz="1800" dirty="0">
                <a:solidFill>
                  <a:srgbClr val="0432FF"/>
                </a:solidFill>
              </a:rPr>
              <a:t>Agent: </a:t>
            </a:r>
            <a:r>
              <a:rPr lang="en-US" sz="1800" dirty="0"/>
              <a:t>A program that can ship itself to another computer on the network and continue execution at the new computer.</a:t>
            </a:r>
          </a:p>
          <a:p>
            <a:pPr lvl="1" eaLnBrk="1" hangingPunct="1"/>
            <a:r>
              <a:rPr lang="en-US" sz="1800" dirty="0">
                <a:solidFill>
                  <a:srgbClr val="0432FF"/>
                </a:solidFill>
              </a:rPr>
              <a:t>Can autonomously decide to migrate to a different node </a:t>
            </a:r>
            <a:r>
              <a:rPr lang="en-US" sz="1800" dirty="0"/>
              <a:t>to obtain additional resources.</a:t>
            </a:r>
          </a:p>
          <a:p>
            <a:pPr lvl="1" eaLnBrk="1" hangingPunct="1"/>
            <a:r>
              <a:rPr lang="en-US" sz="1800" dirty="0"/>
              <a:t>An entire computational component is moved to a remote site, along with its state, the code it needs, and possibly some data required to perform the task.  </a:t>
            </a:r>
          </a:p>
          <a:p>
            <a:pPr eaLnBrk="1" hangingPunct="1"/>
            <a:r>
              <a:rPr lang="en-US" sz="2000" dirty="0">
                <a:solidFill>
                  <a:srgbClr val="0432FF"/>
                </a:solidFill>
              </a:rPr>
              <a:t>Example: </a:t>
            </a:r>
            <a:r>
              <a:rPr lang="en-US" sz="2000" dirty="0"/>
              <a:t>Collecting information spread across computers on a network.</a:t>
            </a:r>
          </a:p>
          <a:p>
            <a:pPr lvl="1" eaLnBrk="1" hangingPunct="1"/>
            <a:r>
              <a:rPr lang="en-US" sz="1800" dirty="0"/>
              <a:t>A network backup tool that must look at every disk attached to every computer on the network and collect information about the backup status of each disk.</a:t>
            </a:r>
          </a:p>
          <a:p>
            <a:pPr eaLnBrk="1" hangingPunct="1"/>
            <a:r>
              <a:rPr lang="en-US" sz="2000" dirty="0">
                <a:solidFill>
                  <a:srgbClr val="0432FF"/>
                </a:solidFill>
              </a:rPr>
              <a:t>Example:</a:t>
            </a:r>
            <a:r>
              <a:rPr lang="en-US" sz="2000" dirty="0"/>
              <a:t> A computer virus</a:t>
            </a:r>
          </a:p>
          <a:p>
            <a:pPr eaLnBrk="1" hangingPunct="1"/>
            <a:endParaRPr lang="en-US" sz="2200"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127</a:t>
            </a:fld>
            <a:endParaRPr lang="en-US" altLang="en-US">
              <a:solidFill>
                <a:prstClr val="black">
                  <a:tint val="75000"/>
                </a:prstClr>
              </a:solidFill>
            </a:endParaRPr>
          </a:p>
        </p:txBody>
      </p:sp>
    </p:spTree>
    <p:extLst>
      <p:ext uri="{BB962C8B-B14F-4D97-AF65-F5344CB8AC3E}">
        <p14:creationId xmlns:p14="http://schemas.microsoft.com/office/powerpoint/2010/main" val="4547788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Code Style: Security Concerns</a:t>
            </a:r>
          </a:p>
        </p:txBody>
      </p:sp>
      <p:sp>
        <p:nvSpPr>
          <p:cNvPr id="3" name="Content Placeholder 2"/>
          <p:cNvSpPr>
            <a:spLocks noGrp="1"/>
          </p:cNvSpPr>
          <p:nvPr>
            <p:ph idx="1"/>
          </p:nvPr>
        </p:nvSpPr>
        <p:spPr/>
        <p:txBody>
          <a:bodyPr/>
          <a:lstStyle/>
          <a:p>
            <a:r>
              <a:rPr lang="en-US" dirty="0"/>
              <a:t>Code being executed might be malicious.</a:t>
            </a:r>
          </a:p>
          <a:p>
            <a:pPr lvl="1"/>
            <a:r>
              <a:rPr lang="en-US" dirty="0"/>
              <a:t>Privacy invasion</a:t>
            </a:r>
          </a:p>
          <a:p>
            <a:pPr lvl="1"/>
            <a:r>
              <a:rPr lang="en-US" dirty="0"/>
              <a:t>Denial of service</a:t>
            </a:r>
          </a:p>
          <a:p>
            <a:r>
              <a:rPr lang="en-US" dirty="0"/>
              <a:t>Solutions</a:t>
            </a:r>
          </a:p>
          <a:p>
            <a:pPr lvl="1"/>
            <a:r>
              <a:rPr lang="en-US" dirty="0"/>
              <a:t>Sandboxing</a:t>
            </a:r>
          </a:p>
          <a:p>
            <a:pPr lvl="2"/>
            <a:r>
              <a:rPr lang="en-US" dirty="0"/>
              <a:t>Mobile code runs only in a restricted environment, “sandbox”, and does not have access to vital parts of the system.</a:t>
            </a:r>
          </a:p>
          <a:p>
            <a:pPr lvl="1"/>
            <a:r>
              <a:rPr lang="en-US" dirty="0"/>
              <a:t>Signing</a:t>
            </a:r>
          </a:p>
          <a:p>
            <a:pPr lvl="2"/>
            <a:r>
              <a:rPr lang="en-US" dirty="0"/>
              <a:t>Only mobile code signed by a trusted party can be executed.</a:t>
            </a:r>
          </a:p>
          <a:p>
            <a:pPr marL="457200" lvl="1" indent="0">
              <a:buNone/>
            </a:pPr>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128</a:t>
            </a:fld>
            <a:endParaRPr lang="en-US" altLang="en-US">
              <a:solidFill>
                <a:prstClr val="black">
                  <a:tint val="75000"/>
                </a:prstClr>
              </a:solidFill>
            </a:endParaRPr>
          </a:p>
        </p:txBody>
      </p:sp>
    </p:spTree>
    <p:extLst>
      <p:ext uri="{BB962C8B-B14F-4D97-AF65-F5344CB8AC3E}">
        <p14:creationId xmlns:p14="http://schemas.microsoft.com/office/powerpoint/2010/main" val="478147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You want to reduce network load</a:t>
            </a:r>
          </a:p>
          <a:p>
            <a:pPr lvl="2"/>
            <a:r>
              <a:rPr lang="en-US" i="1" dirty="0">
                <a:solidFill>
                  <a:srgbClr val="0432FF"/>
                </a:solidFill>
              </a:rPr>
              <a:t>Move the computation to the data processing rather than the data to the computation.</a:t>
            </a:r>
          </a:p>
          <a:p>
            <a:pPr lvl="1"/>
            <a:r>
              <a:rPr lang="en-US" dirty="0"/>
              <a:t>You need to overcome network latency.</a:t>
            </a:r>
          </a:p>
          <a:p>
            <a:r>
              <a:rPr lang="en-US" dirty="0"/>
              <a:t>Avoid it when:</a:t>
            </a:r>
          </a:p>
          <a:p>
            <a:pPr lvl="1"/>
            <a:r>
              <a:rPr lang="en-US" dirty="0"/>
              <a:t>Security of mobile code cannot be assured or sandboxed.</a:t>
            </a:r>
          </a:p>
          <a:p>
            <a:pPr lvl="1"/>
            <a:r>
              <a:rPr lang="en-US" dirty="0"/>
              <a:t>When tight control of versions of deployed software is required.</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129</a:t>
            </a:fld>
            <a:endParaRPr lang="en-US" altLang="en-US">
              <a:solidFill>
                <a:prstClr val="black">
                  <a:tint val="75000"/>
                </a:prstClr>
              </a:solidFill>
            </a:endParaRPr>
          </a:p>
        </p:txBody>
      </p:sp>
    </p:spTree>
    <p:extLst>
      <p:ext uri="{BB962C8B-B14F-4D97-AF65-F5344CB8AC3E}">
        <p14:creationId xmlns:p14="http://schemas.microsoft.com/office/powerpoint/2010/main" val="193756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13</a:t>
            </a:fld>
            <a:endParaRPr lang="en-US"/>
          </a:p>
        </p:txBody>
      </p:sp>
      <p:sp>
        <p:nvSpPr>
          <p:cNvPr id="472066" name="Rectangle 2"/>
          <p:cNvSpPr>
            <a:spLocks noGrp="1" noChangeArrowheads="1"/>
          </p:cNvSpPr>
          <p:nvPr>
            <p:ph type="title"/>
          </p:nvPr>
        </p:nvSpPr>
        <p:spPr>
          <a:xfrm>
            <a:off x="381000" y="178861"/>
            <a:ext cx="8229600" cy="621287"/>
          </a:xfrm>
        </p:spPr>
        <p:txBody>
          <a:bodyPr/>
          <a:lstStyle/>
          <a:p>
            <a:r>
              <a:rPr lang="en-US" dirty="0"/>
              <a:t>Software Architecture Landscape</a:t>
            </a:r>
          </a:p>
        </p:txBody>
      </p:sp>
      <p:pic>
        <p:nvPicPr>
          <p:cNvPr id="1026" name="Picture 2" descr="Domain knowledge versus scope in showing the relationship between styles and patterns. Beware! The boundaries between the concepts are not precise.">
            <a:extLst>
              <a:ext uri="{FF2B5EF4-FFF2-40B4-BE49-F238E27FC236}">
                <a16:creationId xmlns:a16="http://schemas.microsoft.com/office/drawing/2014/main" id="{47D08B9F-CCA9-AE49-A677-D9E266D15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38" y="865762"/>
            <a:ext cx="5067891" cy="504032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81E1615-B6BF-F0B6-C582-A459FF04631F}"/>
              </a:ext>
            </a:extLst>
          </p:cNvPr>
          <p:cNvCxnSpPr>
            <a:cxnSpLocks/>
            <a:stCxn id="24" idx="1"/>
          </p:cNvCxnSpPr>
          <p:nvPr/>
        </p:nvCxnSpPr>
        <p:spPr>
          <a:xfrm flipH="1" flipV="1">
            <a:off x="4953000" y="1330313"/>
            <a:ext cx="413656" cy="146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A64A7A0-81C8-C7D8-D2C5-1F68BE558EAF}"/>
              </a:ext>
            </a:extLst>
          </p:cNvPr>
          <p:cNvSpPr/>
          <p:nvPr/>
        </p:nvSpPr>
        <p:spPr>
          <a:xfrm>
            <a:off x="4822371" y="3610422"/>
            <a:ext cx="4354286" cy="1450012"/>
          </a:xfrm>
          <a:prstGeom prst="rect">
            <a:avLst/>
          </a:prstGeom>
        </p:spPr>
        <p:txBody>
          <a:bodyPr wrap="square">
            <a:spAutoFit/>
          </a:bodyPr>
          <a:lstStyle/>
          <a:p>
            <a:r>
              <a:rPr lang="en-US" sz="1400" b="0" i="1" dirty="0">
                <a:solidFill>
                  <a:srgbClr val="3D3B49"/>
                </a:solidFill>
                <a:latin typeface="Noto serif" panose="020F0502020204030204" pitchFamily="34" charset="0"/>
              </a:rPr>
              <a:t>An architectural style is a named collection of architectural design decisions that (1) are applicable in a given development context, (2) constrain architectural design decisions that are specific to a particular system within that context, and (3) elicit beneficial qualities in each resulting system.</a:t>
            </a:r>
            <a:endParaRPr lang="en-US" sz="1400" dirty="0"/>
          </a:p>
        </p:txBody>
      </p:sp>
      <p:sp>
        <p:nvSpPr>
          <p:cNvPr id="11" name="Rectangle 10">
            <a:extLst>
              <a:ext uri="{FF2B5EF4-FFF2-40B4-BE49-F238E27FC236}">
                <a16:creationId xmlns:a16="http://schemas.microsoft.com/office/drawing/2014/main" id="{F5351F5D-1F01-079B-902D-1EA120B1F6FE}"/>
              </a:ext>
            </a:extLst>
          </p:cNvPr>
          <p:cNvSpPr/>
          <p:nvPr/>
        </p:nvSpPr>
        <p:spPr>
          <a:xfrm>
            <a:off x="4771582" y="2246717"/>
            <a:ext cx="4172835" cy="1256113"/>
          </a:xfrm>
          <a:prstGeom prst="rect">
            <a:avLst/>
          </a:prstGeom>
        </p:spPr>
        <p:txBody>
          <a:bodyPr wrap="square">
            <a:spAutoFit/>
          </a:bodyPr>
          <a:lstStyle/>
          <a:p>
            <a:r>
              <a:rPr lang="en-US" sz="1400" b="0" i="1" dirty="0">
                <a:solidFill>
                  <a:srgbClr val="3D3B49"/>
                </a:solidFill>
                <a:latin typeface="Noto serif" panose="02020600060500020200" pitchFamily="18" charset="0"/>
              </a:rPr>
              <a:t>An architectural pattern is a named collection of architectural design decisions that are applicable to a recurring design problem, parameterized to account for different software development contexts in which that problem appears.</a:t>
            </a:r>
            <a:endParaRPr lang="en-US" sz="1400" dirty="0"/>
          </a:p>
        </p:txBody>
      </p:sp>
      <p:cxnSp>
        <p:nvCxnSpPr>
          <p:cNvPr id="16" name="Straight Arrow Connector 15">
            <a:extLst>
              <a:ext uri="{FF2B5EF4-FFF2-40B4-BE49-F238E27FC236}">
                <a16:creationId xmlns:a16="http://schemas.microsoft.com/office/drawing/2014/main" id="{7572D9EC-8D42-F21C-1D01-DB7CCFB67D12}"/>
              </a:ext>
            </a:extLst>
          </p:cNvPr>
          <p:cNvCxnSpPr>
            <a:cxnSpLocks/>
          </p:cNvCxnSpPr>
          <p:nvPr/>
        </p:nvCxnSpPr>
        <p:spPr>
          <a:xfrm flipH="1" flipV="1">
            <a:off x="3472543" y="2207468"/>
            <a:ext cx="1299039" cy="76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1AB5C3E-F7D4-7CB5-FF6A-CF7E29F85112}"/>
              </a:ext>
            </a:extLst>
          </p:cNvPr>
          <p:cNvCxnSpPr>
            <a:cxnSpLocks/>
          </p:cNvCxnSpPr>
          <p:nvPr/>
        </p:nvCxnSpPr>
        <p:spPr>
          <a:xfrm flipH="1" flipV="1">
            <a:off x="3472543" y="3477619"/>
            <a:ext cx="1349828" cy="615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2A8846A-E6AC-71C2-0842-7D165A2BE044}"/>
              </a:ext>
            </a:extLst>
          </p:cNvPr>
          <p:cNvSpPr/>
          <p:nvPr/>
        </p:nvSpPr>
        <p:spPr>
          <a:xfrm>
            <a:off x="5366656" y="849008"/>
            <a:ext cx="3647306" cy="1256113"/>
          </a:xfrm>
          <a:prstGeom prst="rect">
            <a:avLst/>
          </a:prstGeom>
        </p:spPr>
        <p:txBody>
          <a:bodyPr wrap="square">
            <a:spAutoFit/>
          </a:bodyPr>
          <a:lstStyle/>
          <a:p>
            <a:r>
              <a:rPr lang="en-US" sz="1400" b="0" i="1" dirty="0">
                <a:solidFill>
                  <a:srgbClr val="3D3B49"/>
                </a:solidFill>
                <a:latin typeface="Noto serif" panose="02020600060500020200" pitchFamily="18" charset="0"/>
              </a:rPr>
              <a:t>Also known as a reference architecture, is the set of principal design decisions that are simultaneously applicable to multiple related systems, typically within an application domain, with explicitly defined points of variation </a:t>
            </a:r>
            <a:endParaRPr lang="en-US" sz="1400" dirty="0"/>
          </a:p>
        </p:txBody>
      </p:sp>
      <p:sp>
        <p:nvSpPr>
          <p:cNvPr id="22" name="Rectangle 21">
            <a:extLst>
              <a:ext uri="{FF2B5EF4-FFF2-40B4-BE49-F238E27FC236}">
                <a16:creationId xmlns:a16="http://schemas.microsoft.com/office/drawing/2014/main" id="{D5348B70-1EAC-7083-EE93-07CB7D700DBD}"/>
              </a:ext>
            </a:extLst>
          </p:cNvPr>
          <p:cNvSpPr/>
          <p:nvPr/>
        </p:nvSpPr>
        <p:spPr>
          <a:xfrm>
            <a:off x="4901293" y="5211147"/>
            <a:ext cx="4572000" cy="370101"/>
          </a:xfrm>
          <a:prstGeom prst="rect">
            <a:avLst/>
          </a:prstGeom>
        </p:spPr>
        <p:txBody>
          <a:bodyPr>
            <a:spAutoFit/>
          </a:bodyPr>
          <a:lstStyle/>
          <a:p>
            <a:pPr lvl="1"/>
            <a:r>
              <a:rPr lang="en-US" sz="1000" dirty="0"/>
              <a:t>R.N. Taylor, N. </a:t>
            </a:r>
            <a:r>
              <a:rPr lang="en-US" sz="1000" dirty="0" err="1"/>
              <a:t>Medvidovic</a:t>
            </a:r>
            <a:r>
              <a:rPr lang="en-US" sz="1000" dirty="0"/>
              <a:t>, and E.M. </a:t>
            </a:r>
            <a:r>
              <a:rPr lang="en-US" sz="1000" dirty="0" err="1"/>
              <a:t>Dashofy</a:t>
            </a:r>
            <a:r>
              <a:rPr lang="en-US" sz="1000" dirty="0"/>
              <a:t>. </a:t>
            </a:r>
            <a:r>
              <a:rPr lang="en-US" sz="1000" i="1" dirty="0"/>
              <a:t>Software Architecture: Foundations, Theory and Practice</a:t>
            </a:r>
            <a:r>
              <a:rPr lang="en-US" sz="1000" dirty="0"/>
              <a:t>, Wiley. </a:t>
            </a:r>
          </a:p>
        </p:txBody>
      </p:sp>
      <p:sp>
        <p:nvSpPr>
          <p:cNvPr id="23" name="Rectangle 22">
            <a:extLst>
              <a:ext uri="{FF2B5EF4-FFF2-40B4-BE49-F238E27FC236}">
                <a16:creationId xmlns:a16="http://schemas.microsoft.com/office/drawing/2014/main" id="{91DD70A9-0628-9F50-B413-F1338110ACB7}"/>
              </a:ext>
            </a:extLst>
          </p:cNvPr>
          <p:cNvSpPr/>
          <p:nvPr/>
        </p:nvSpPr>
        <p:spPr>
          <a:xfrm>
            <a:off x="2286000" y="2377881"/>
            <a:ext cx="4572000" cy="343043"/>
          </a:xfrm>
          <a:prstGeom prst="rect">
            <a:avLst/>
          </a:prstGeom>
        </p:spPr>
        <p:txBody>
          <a:bodyPr>
            <a:spAutoFit/>
          </a:bodyPr>
          <a:lstStyle/>
          <a:p>
            <a:r>
              <a:rPr lang="en-US" dirty="0"/>
              <a:t>.</a:t>
            </a:r>
          </a:p>
        </p:txBody>
      </p:sp>
    </p:spTree>
    <p:extLst>
      <p:ext uri="{BB962C8B-B14F-4D97-AF65-F5344CB8AC3E}">
        <p14:creationId xmlns:p14="http://schemas.microsoft.com/office/powerpoint/2010/main" val="39026903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sz="3200" dirty="0">
                <a:solidFill>
                  <a:srgbClr val="0000FF"/>
                </a:solidFill>
              </a:rPr>
              <a:t>Implicit Invocation Styles</a:t>
            </a:r>
          </a:p>
          <a:p>
            <a:pPr lvl="1"/>
            <a:r>
              <a:rPr lang="en-US" sz="2400" dirty="0">
                <a:solidFill>
                  <a:srgbClr val="0432FF"/>
                </a:solidFill>
              </a:rPr>
              <a:t>Publish and Subscribe</a:t>
            </a:r>
          </a:p>
          <a:p>
            <a:pPr lvl="1"/>
            <a:r>
              <a:rPr lang="en-US" sz="2400" dirty="0">
                <a:solidFill>
                  <a:srgbClr val="0432FF"/>
                </a:solidFill>
              </a:rPr>
              <a:t>Event-based</a:t>
            </a:r>
          </a:p>
          <a:p>
            <a:pPr marL="457200" lvl="1" indent="0">
              <a:buNone/>
            </a:pPr>
            <a:endParaRPr lang="en-US" sz="2400" dirty="0"/>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130</a:t>
            </a:fld>
            <a:endParaRPr lang="en-US" altLang="en-US">
              <a:solidFill>
                <a:prstClr val="black">
                  <a:tint val="75000"/>
                </a:prstClr>
              </a:solidFill>
            </a:endParaRPr>
          </a:p>
        </p:txBody>
      </p:sp>
    </p:spTree>
    <p:extLst>
      <p:ext uri="{BB962C8B-B14F-4D97-AF65-F5344CB8AC3E}">
        <p14:creationId xmlns:p14="http://schemas.microsoft.com/office/powerpoint/2010/main" val="7810624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a:latin typeface="Verdana" charset="0"/>
              </a:rPr>
              <a:t>Implicit Invocation Styles</a:t>
            </a:r>
            <a:endParaRPr lang="en-US" sz="2000" dirty="0">
              <a:latin typeface="Verdana" charset="0"/>
            </a:endParaRPr>
          </a:p>
        </p:txBody>
      </p:sp>
      <p:sp>
        <p:nvSpPr>
          <p:cNvPr id="106499" name="Rectangle 3" descr="Rectangle: Click to edit Master text styles&#10;Second level&#10;Third level&#10;Fourth level&#10;Fifth level"/>
          <p:cNvSpPr>
            <a:spLocks noGrp="1" noChangeArrowheads="1"/>
          </p:cNvSpPr>
          <p:nvPr>
            <p:ph type="body" idx="1"/>
          </p:nvPr>
        </p:nvSpPr>
        <p:spPr/>
        <p:txBody>
          <a:bodyPr/>
          <a:lstStyle/>
          <a:p>
            <a:r>
              <a:rPr lang="en-US" dirty="0"/>
              <a:t>Instead of invoking a method or procedure directly ... </a:t>
            </a:r>
          </a:p>
          <a:p>
            <a:pPr lvl="1" eaLnBrk="1" hangingPunct="1"/>
            <a:r>
              <a:rPr lang="en-US" dirty="0"/>
              <a:t>A </a:t>
            </a:r>
            <a:r>
              <a:rPr lang="en-US" dirty="0">
                <a:solidFill>
                  <a:srgbClr val="0000FF"/>
                </a:solidFill>
              </a:rPr>
              <a:t>component</a:t>
            </a:r>
            <a:r>
              <a:rPr lang="en-US" dirty="0"/>
              <a:t> can announce (or broadcast) one or more events.</a:t>
            </a:r>
          </a:p>
          <a:p>
            <a:pPr lvl="1" eaLnBrk="1" hangingPunct="1"/>
            <a:r>
              <a:rPr lang="en-US" dirty="0"/>
              <a:t>Other </a:t>
            </a:r>
            <a:r>
              <a:rPr lang="en-US" dirty="0">
                <a:solidFill>
                  <a:srgbClr val="0000FF"/>
                </a:solidFill>
              </a:rPr>
              <a:t>components</a:t>
            </a:r>
            <a:r>
              <a:rPr lang="en-US" dirty="0"/>
              <a:t> in the system can register an interest in an event by associating a procedure with the event.</a:t>
            </a:r>
          </a:p>
          <a:p>
            <a:pPr lvl="1" eaLnBrk="1" hangingPunct="1"/>
            <a:r>
              <a:rPr lang="en-US" dirty="0"/>
              <a:t>When an event is announced, the broadcasting system (</a:t>
            </a:r>
            <a:r>
              <a:rPr lang="en-US" dirty="0">
                <a:solidFill>
                  <a:srgbClr val="0000FF"/>
                </a:solidFill>
              </a:rPr>
              <a:t>connector</a:t>
            </a:r>
            <a:r>
              <a:rPr lang="en-US" dirty="0"/>
              <a:t>) itself invokes all of the procedures that have been registered for the event.</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131</a:t>
            </a:fld>
            <a:endParaRPr lang="en-US" altLang="en-US">
              <a:solidFill>
                <a:prstClr val="black">
                  <a:tint val="75000"/>
                </a:prstClr>
              </a:solidFill>
            </a:endParaRPr>
          </a:p>
        </p:txBody>
      </p:sp>
    </p:spTree>
    <p:extLst>
      <p:ext uri="{BB962C8B-B14F-4D97-AF65-F5344CB8AC3E}">
        <p14:creationId xmlns:p14="http://schemas.microsoft.com/office/powerpoint/2010/main" val="24977312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dirty="0">
                <a:latin typeface="Verdana" charset="0"/>
              </a:rPr>
              <a:t>Implicit Invocation Styles </a:t>
            </a:r>
            <a:r>
              <a:rPr lang="en-US" sz="2000" b="0" dirty="0">
                <a:latin typeface="Verdana" charset="0"/>
              </a:rPr>
              <a:t>(cont’d)</a:t>
            </a:r>
          </a:p>
        </p:txBody>
      </p:sp>
      <p:sp>
        <p:nvSpPr>
          <p:cNvPr id="107523" name="Rectangle 3" descr="Rectangle: Click to edit Master text styles&#10;Second level&#10;Third level&#10;Fourth level&#10;Fifth level"/>
          <p:cNvSpPr>
            <a:spLocks noGrp="1" noChangeArrowheads="1"/>
          </p:cNvSpPr>
          <p:nvPr>
            <p:ph type="body" idx="1"/>
          </p:nvPr>
        </p:nvSpPr>
        <p:spPr/>
        <p:txBody>
          <a:bodyPr/>
          <a:lstStyle/>
          <a:p>
            <a:pPr>
              <a:spcAft>
                <a:spcPts val="600"/>
              </a:spcAft>
            </a:pPr>
            <a:r>
              <a:rPr lang="en-US" sz="2000" dirty="0"/>
              <a:t>Suitable for applications that involve loosely-coupled collection of components, each of which carries out some operation and may in the process enable other operations.</a:t>
            </a:r>
          </a:p>
          <a:p>
            <a:r>
              <a:rPr lang="en-US" sz="2000" dirty="0"/>
              <a:t>Particularly useful for applications that must be reconfigured “</a:t>
            </a:r>
            <a:r>
              <a:rPr lang="en-US" altLang="ja-JP" sz="2000" dirty="0"/>
              <a:t>on the fly”:</a:t>
            </a:r>
          </a:p>
          <a:p>
            <a:pPr lvl="1"/>
            <a:r>
              <a:rPr lang="en-US" sz="1800" dirty="0"/>
              <a:t>Enabling or disabling capabilities.</a:t>
            </a:r>
          </a:p>
          <a:p>
            <a:endParaRPr lang="en-US" sz="28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132</a:t>
            </a:fld>
            <a:endParaRPr lang="en-US" altLang="en-US">
              <a:solidFill>
                <a:prstClr val="black">
                  <a:tint val="75000"/>
                </a:prstClr>
              </a:solidFill>
            </a:endParaRPr>
          </a:p>
        </p:txBody>
      </p:sp>
    </p:spTree>
    <p:extLst>
      <p:ext uri="{BB962C8B-B14F-4D97-AF65-F5344CB8AC3E}">
        <p14:creationId xmlns:p14="http://schemas.microsoft.com/office/powerpoint/2010/main" val="7061934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a:latin typeface="Verdana" charset="0"/>
              </a:rPr>
              <a:t>Advantages / Disadvantages</a:t>
            </a:r>
          </a:p>
        </p:txBody>
      </p:sp>
      <p:sp>
        <p:nvSpPr>
          <p:cNvPr id="108547" name="Rectangle 3" descr="Rectangle: Click to edit Master text styles&#10;Second level&#10;Third level&#10;Fourth level&#10;Fifth level"/>
          <p:cNvSpPr>
            <a:spLocks noGrp="1" noChangeArrowheads="1"/>
          </p:cNvSpPr>
          <p:nvPr>
            <p:ph type="body" idx="1"/>
          </p:nvPr>
        </p:nvSpPr>
        <p:spPr/>
        <p:txBody>
          <a:bodyPr/>
          <a:lstStyle/>
          <a:p>
            <a:r>
              <a:rPr lang="en-US" dirty="0">
                <a:solidFill>
                  <a:srgbClr val="0432FF"/>
                </a:solidFill>
              </a:rPr>
              <a:t>Advantages: </a:t>
            </a:r>
          </a:p>
          <a:p>
            <a:pPr lvl="1"/>
            <a:r>
              <a:rPr lang="en-US" dirty="0"/>
              <a:t>Provides strong support for </a:t>
            </a:r>
            <a:r>
              <a:rPr lang="en-US" dirty="0">
                <a:solidFill>
                  <a:srgbClr val="0000FF"/>
                </a:solidFill>
              </a:rPr>
              <a:t>reuse </a:t>
            </a:r>
          </a:p>
          <a:p>
            <a:pPr lvl="2"/>
            <a:r>
              <a:rPr lang="en-US" dirty="0"/>
              <a:t>any component can be introduced into a system simply by registering it for the events of that system.</a:t>
            </a:r>
          </a:p>
          <a:p>
            <a:pPr lvl="1"/>
            <a:r>
              <a:rPr lang="en-US" dirty="0">
                <a:solidFill>
                  <a:srgbClr val="0000FF"/>
                </a:solidFill>
              </a:rPr>
              <a:t>Eases system evolution </a:t>
            </a:r>
          </a:p>
          <a:p>
            <a:pPr lvl="2"/>
            <a:r>
              <a:rPr lang="en-US" dirty="0"/>
              <a:t>components may be replaced by other components without affecting the interfaces of other components in the system.</a:t>
            </a:r>
          </a:p>
          <a:p>
            <a:r>
              <a:rPr lang="en-US" dirty="0">
                <a:solidFill>
                  <a:srgbClr val="0432FF"/>
                </a:solidFill>
              </a:rPr>
              <a:t>Disadvantages:</a:t>
            </a:r>
          </a:p>
          <a:p>
            <a:pPr lvl="1"/>
            <a:r>
              <a:rPr lang="en-US" dirty="0"/>
              <a:t>When a component announces an event:</a:t>
            </a:r>
          </a:p>
          <a:p>
            <a:pPr lvl="2"/>
            <a:r>
              <a:rPr lang="en-US" dirty="0"/>
              <a:t>It has no idea what other components will respond to it</a:t>
            </a:r>
          </a:p>
          <a:p>
            <a:pPr lvl="2"/>
            <a:r>
              <a:rPr lang="en-US" dirty="0"/>
              <a:t>It cannot rely on the order in which the responses are invoked</a:t>
            </a:r>
          </a:p>
          <a:p>
            <a:pPr lvl="2"/>
            <a:r>
              <a:rPr lang="en-US" dirty="0"/>
              <a:t>It cannot know when responses are finished</a:t>
            </a:r>
          </a:p>
          <a:p>
            <a:pPr lvl="1"/>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133</a:t>
            </a:fld>
            <a:endParaRPr lang="en-US" altLang="en-US">
              <a:solidFill>
                <a:prstClr val="black">
                  <a:tint val="75000"/>
                </a:prstClr>
              </a:solidFill>
            </a:endParaRPr>
          </a:p>
        </p:txBody>
      </p:sp>
    </p:spTree>
    <p:extLst>
      <p:ext uri="{BB962C8B-B14F-4D97-AF65-F5344CB8AC3E}">
        <p14:creationId xmlns:p14="http://schemas.microsoft.com/office/powerpoint/2010/main" val="397584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457200" y="120650"/>
            <a:ext cx="8229600" cy="621287"/>
          </a:xfrm>
        </p:spPr>
        <p:txBody>
          <a:bodyPr/>
          <a:lstStyle/>
          <a:p>
            <a:pPr eaLnBrk="1" hangingPunct="1"/>
            <a:r>
              <a:rPr lang="en-US" dirty="0">
                <a:latin typeface="Verdana" charset="0"/>
              </a:rPr>
              <a:t>Publish-Subscribe Style</a:t>
            </a:r>
          </a:p>
        </p:txBody>
      </p:sp>
      <p:sp>
        <p:nvSpPr>
          <p:cNvPr id="112642" name="Rectangle 3"/>
          <p:cNvSpPr>
            <a:spLocks noGrp="1" noChangeArrowheads="1"/>
          </p:cNvSpPr>
          <p:nvPr>
            <p:ph idx="1"/>
          </p:nvPr>
        </p:nvSpPr>
        <p:spPr>
          <a:xfrm>
            <a:off x="457200" y="865762"/>
            <a:ext cx="8483600" cy="4433448"/>
          </a:xfrm>
        </p:spPr>
        <p:txBody>
          <a:bodyPr/>
          <a:lstStyle/>
          <a:p>
            <a:pPr eaLnBrk="1" hangingPunct="1">
              <a:spcAft>
                <a:spcPts val="600"/>
              </a:spcAft>
            </a:pPr>
            <a:r>
              <a:rPr lang="en-US" sz="2000" dirty="0"/>
              <a:t>Subscribers register/deregister to receive specific messages or specific content. </a:t>
            </a:r>
          </a:p>
          <a:p>
            <a:pPr eaLnBrk="1" hangingPunct="1">
              <a:spcAft>
                <a:spcPts val="600"/>
              </a:spcAft>
            </a:pPr>
            <a:r>
              <a:rPr lang="en-US" sz="2000" dirty="0"/>
              <a:t>Publishers broadcast messages to subscribers either synchronously or asynchronously.</a:t>
            </a:r>
          </a:p>
          <a:p>
            <a:pPr eaLnBrk="1" hangingPunct="1">
              <a:spcAft>
                <a:spcPts val="600"/>
              </a:spcAft>
            </a:pPr>
            <a:r>
              <a:rPr lang="en-US" sz="2000" dirty="0">
                <a:solidFill>
                  <a:srgbClr val="0000FF"/>
                </a:solidFill>
              </a:rPr>
              <a:t>Components:</a:t>
            </a:r>
            <a:r>
              <a:rPr lang="en-US" sz="2000" dirty="0"/>
              <a:t> Publishers, subscribers, proxies for managing distribution.</a:t>
            </a:r>
          </a:p>
          <a:p>
            <a:pPr eaLnBrk="1" hangingPunct="1">
              <a:spcAft>
                <a:spcPts val="600"/>
              </a:spcAft>
            </a:pPr>
            <a:r>
              <a:rPr lang="en-US" sz="2000" dirty="0">
                <a:solidFill>
                  <a:srgbClr val="0000FF"/>
                </a:solidFill>
              </a:rPr>
              <a:t>Connectors: </a:t>
            </a:r>
            <a:r>
              <a:rPr lang="en-US" sz="2000" dirty="0"/>
              <a:t>Typically, a network protocol is required.  Content-based subscription requires sophisticated connectors.</a:t>
            </a:r>
          </a:p>
          <a:p>
            <a:pPr eaLnBrk="1" hangingPunct="1">
              <a:spcAft>
                <a:spcPts val="600"/>
              </a:spcAft>
            </a:pPr>
            <a:r>
              <a:rPr lang="en-US" sz="2000" dirty="0">
                <a:solidFill>
                  <a:srgbClr val="0000FF"/>
                </a:solidFill>
              </a:rPr>
              <a:t>Data Elements: </a:t>
            </a:r>
            <a:r>
              <a:rPr lang="en-US" sz="2000" dirty="0"/>
              <a:t>Subscriptions, notifications, published information. </a:t>
            </a:r>
          </a:p>
          <a:p>
            <a:pPr eaLnBrk="1" hangingPunct="1"/>
            <a:r>
              <a:rPr lang="en-US" sz="2000" dirty="0">
                <a:solidFill>
                  <a:srgbClr val="0000FF"/>
                </a:solidFill>
              </a:rPr>
              <a:t>Topology:</a:t>
            </a:r>
            <a:r>
              <a:rPr lang="en-US" sz="2000" dirty="0"/>
              <a:t> Subscribers connect to publishers either directly or may receive notifications via a network protocol from intermediaries.</a:t>
            </a:r>
          </a:p>
          <a:p>
            <a:pPr eaLnBrk="1" hangingPunct="1"/>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134</a:t>
            </a:fld>
            <a:endParaRPr lang="en-US" altLang="en-US">
              <a:solidFill>
                <a:prstClr val="black">
                  <a:tint val="75000"/>
                </a:prstClr>
              </a:solidFill>
            </a:endParaRPr>
          </a:p>
        </p:txBody>
      </p:sp>
    </p:spTree>
    <p:extLst>
      <p:ext uri="{BB962C8B-B14F-4D97-AF65-F5344CB8AC3E}">
        <p14:creationId xmlns:p14="http://schemas.microsoft.com/office/powerpoint/2010/main" val="35351626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Advantages/Disadvantages</a:t>
            </a:r>
          </a:p>
        </p:txBody>
      </p:sp>
      <p:sp>
        <p:nvSpPr>
          <p:cNvPr id="3" name="Content Placeholder 2"/>
          <p:cNvSpPr>
            <a:spLocks noGrp="1"/>
          </p:cNvSpPr>
          <p:nvPr>
            <p:ph idx="1"/>
          </p:nvPr>
        </p:nvSpPr>
        <p:spPr/>
        <p:txBody>
          <a:bodyPr/>
          <a:lstStyle/>
          <a:p>
            <a:r>
              <a:rPr lang="en-US" dirty="0">
                <a:solidFill>
                  <a:srgbClr val="0432FF"/>
                </a:solidFill>
              </a:rPr>
              <a:t>Advantages</a:t>
            </a:r>
          </a:p>
          <a:p>
            <a:pPr lvl="1"/>
            <a:r>
              <a:rPr lang="en-US" dirty="0"/>
              <a:t>Subscribers are independent from each other.</a:t>
            </a:r>
          </a:p>
          <a:p>
            <a:pPr lvl="1"/>
            <a:r>
              <a:rPr lang="en-US" dirty="0"/>
              <a:t>Very efficient one-way information dissemination.</a:t>
            </a:r>
          </a:p>
          <a:p>
            <a:r>
              <a:rPr lang="en-US" dirty="0">
                <a:solidFill>
                  <a:srgbClr val="0432FF"/>
                </a:solidFill>
              </a:rPr>
              <a:t>Disadvantages</a:t>
            </a:r>
          </a:p>
          <a:p>
            <a:pPr lvl="1"/>
            <a:r>
              <a:rPr lang="en-US" dirty="0"/>
              <a:t>Need special protocols to deal with very high numbers of subscribers.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135</a:t>
            </a:fld>
            <a:endParaRPr lang="en-US" altLang="en-US">
              <a:solidFill>
                <a:prstClr val="black">
                  <a:tint val="75000"/>
                </a:prstClr>
              </a:solidFill>
            </a:endParaRPr>
          </a:p>
        </p:txBody>
      </p:sp>
    </p:spTree>
    <p:extLst>
      <p:ext uri="{BB962C8B-B14F-4D97-AF65-F5344CB8AC3E}">
        <p14:creationId xmlns:p14="http://schemas.microsoft.com/office/powerpoint/2010/main" val="26933632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dirty="0">
                <a:latin typeface="Verdana" charset="0"/>
              </a:rPr>
              <a:t>Event-Based Style</a:t>
            </a:r>
          </a:p>
        </p:txBody>
      </p:sp>
      <p:sp>
        <p:nvSpPr>
          <p:cNvPr id="115714" name="Rectangle 3"/>
          <p:cNvSpPr>
            <a:spLocks noGrp="1" noChangeArrowheads="1"/>
          </p:cNvSpPr>
          <p:nvPr>
            <p:ph idx="1"/>
          </p:nvPr>
        </p:nvSpPr>
        <p:spPr>
          <a:xfrm>
            <a:off x="457200" y="904466"/>
            <a:ext cx="8229600" cy="4311002"/>
          </a:xfrm>
        </p:spPr>
        <p:txBody>
          <a:bodyPr/>
          <a:lstStyle/>
          <a:p>
            <a:pPr eaLnBrk="1" hangingPunct="1">
              <a:spcAft>
                <a:spcPts val="600"/>
              </a:spcAft>
            </a:pPr>
            <a:r>
              <a:rPr lang="en-US" sz="2000" dirty="0"/>
              <a:t>Independent components asynchronously emit and receive events communicated over event buses. </a:t>
            </a:r>
          </a:p>
          <a:p>
            <a:pPr eaLnBrk="1" hangingPunct="1">
              <a:spcAft>
                <a:spcPts val="600"/>
              </a:spcAft>
            </a:pPr>
            <a:r>
              <a:rPr lang="en-US" sz="2000" dirty="0">
                <a:solidFill>
                  <a:srgbClr val="0000FF"/>
                </a:solidFill>
              </a:rPr>
              <a:t>Components:</a:t>
            </a:r>
            <a:r>
              <a:rPr lang="en-US" sz="2000" dirty="0"/>
              <a:t> Independent, concurrent event generators and/or consumers.</a:t>
            </a:r>
          </a:p>
          <a:p>
            <a:pPr eaLnBrk="1" hangingPunct="1">
              <a:spcAft>
                <a:spcPts val="600"/>
              </a:spcAft>
            </a:pPr>
            <a:r>
              <a:rPr lang="en-US" sz="2000" dirty="0">
                <a:solidFill>
                  <a:srgbClr val="0000FF"/>
                </a:solidFill>
              </a:rPr>
              <a:t>Connectors: </a:t>
            </a:r>
            <a:r>
              <a:rPr lang="en-US" sz="2000" dirty="0"/>
              <a:t>Event buses (at least one)</a:t>
            </a:r>
          </a:p>
          <a:p>
            <a:pPr eaLnBrk="1" hangingPunct="1">
              <a:spcAft>
                <a:spcPts val="600"/>
              </a:spcAft>
            </a:pPr>
            <a:r>
              <a:rPr lang="en-US" sz="2000" dirty="0">
                <a:solidFill>
                  <a:srgbClr val="0000FF"/>
                </a:solidFill>
              </a:rPr>
              <a:t>Data Elements: </a:t>
            </a:r>
            <a:r>
              <a:rPr lang="en-US" sz="2000" dirty="0"/>
              <a:t>Events – data sent as a first-class entity over the event bus.</a:t>
            </a:r>
          </a:p>
          <a:p>
            <a:pPr eaLnBrk="1" hangingPunct="1">
              <a:spcAft>
                <a:spcPts val="600"/>
              </a:spcAft>
            </a:pPr>
            <a:r>
              <a:rPr lang="en-US" sz="2000" dirty="0">
                <a:solidFill>
                  <a:srgbClr val="0000FF"/>
                </a:solidFill>
              </a:rPr>
              <a:t>Topology:</a:t>
            </a:r>
            <a:r>
              <a:rPr lang="en-US" sz="2000" dirty="0"/>
              <a:t> Components communicate with the event buses, not directly to each other.  </a:t>
            </a:r>
          </a:p>
          <a:p>
            <a:pPr eaLnBrk="1" hangingPunct="1">
              <a:spcAft>
                <a:spcPts val="600"/>
              </a:spcAft>
            </a:pPr>
            <a:r>
              <a:rPr lang="en-US" sz="2000" dirty="0">
                <a:solidFill>
                  <a:srgbClr val="0000FF"/>
                </a:solidFill>
              </a:rPr>
              <a:t>Variants:</a:t>
            </a:r>
            <a:r>
              <a:rPr lang="en-US" sz="2000" dirty="0"/>
              <a:t> Component communication with the event bus may either be push or pull-based.</a:t>
            </a:r>
          </a:p>
          <a:p>
            <a:pPr eaLnBrk="1" hangingPunct="1">
              <a:spcAft>
                <a:spcPts val="600"/>
              </a:spcAft>
            </a:pPr>
            <a:r>
              <a:rPr lang="en-US" sz="2000" dirty="0"/>
              <a:t>Highly scalable, easy to evolve, effective for highly distributed applications.</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136</a:t>
            </a:fld>
            <a:endParaRPr lang="en-US" altLang="en-US">
              <a:solidFill>
                <a:prstClr val="black">
                  <a:tint val="75000"/>
                </a:prstClr>
              </a:solidFill>
            </a:endParaRPr>
          </a:p>
        </p:txBody>
      </p:sp>
    </p:spTree>
    <p:extLst>
      <p:ext uri="{BB962C8B-B14F-4D97-AF65-F5344CB8AC3E}">
        <p14:creationId xmlns:p14="http://schemas.microsoft.com/office/powerpoint/2010/main" val="25494789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Advantages/Disadvantages</a:t>
            </a:r>
          </a:p>
        </p:txBody>
      </p:sp>
      <p:sp>
        <p:nvSpPr>
          <p:cNvPr id="3" name="Content Placeholder 2"/>
          <p:cNvSpPr>
            <a:spLocks noGrp="1"/>
          </p:cNvSpPr>
          <p:nvPr>
            <p:ph idx="1"/>
          </p:nvPr>
        </p:nvSpPr>
        <p:spPr/>
        <p:txBody>
          <a:bodyPr/>
          <a:lstStyle/>
          <a:p>
            <a:r>
              <a:rPr lang="en-US" dirty="0">
                <a:solidFill>
                  <a:srgbClr val="0432FF"/>
                </a:solidFill>
              </a:rPr>
              <a:t>Advantages</a:t>
            </a:r>
          </a:p>
          <a:p>
            <a:pPr lvl="1"/>
            <a:r>
              <a:rPr lang="en-US" dirty="0"/>
              <a:t>Scalable</a:t>
            </a:r>
          </a:p>
          <a:p>
            <a:pPr lvl="1"/>
            <a:r>
              <a:rPr lang="en-US" dirty="0"/>
              <a:t>Easy to evolve (just add another component)</a:t>
            </a:r>
          </a:p>
          <a:p>
            <a:pPr lvl="1"/>
            <a:r>
              <a:rPr lang="en-US" dirty="0"/>
              <a:t>Components can be heterogeneous (as long as they can communicate with the event bus)</a:t>
            </a:r>
          </a:p>
          <a:p>
            <a:r>
              <a:rPr lang="en-US" dirty="0">
                <a:solidFill>
                  <a:srgbClr val="0432FF"/>
                </a:solidFill>
              </a:rPr>
              <a:t>Disadvantages</a:t>
            </a:r>
          </a:p>
          <a:p>
            <a:pPr lvl="1"/>
            <a:r>
              <a:rPr lang="en-US" dirty="0"/>
              <a:t>No guarantee when the even will be processed</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137</a:t>
            </a:fld>
            <a:endParaRPr lang="en-US" altLang="en-US">
              <a:solidFill>
                <a:prstClr val="black">
                  <a:tint val="75000"/>
                </a:prstClr>
              </a:solidFill>
            </a:endParaRPr>
          </a:p>
        </p:txBody>
      </p:sp>
    </p:spTree>
    <p:extLst>
      <p:ext uri="{BB962C8B-B14F-4D97-AF65-F5344CB8AC3E}">
        <p14:creationId xmlns:p14="http://schemas.microsoft.com/office/powerpoint/2010/main" val="24818012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Components are concurrent and independent.</a:t>
            </a:r>
          </a:p>
          <a:p>
            <a:pPr lvl="1"/>
            <a:r>
              <a:rPr lang="en-US" dirty="0"/>
              <a:t>Components heterogeneous and network-distributed.</a:t>
            </a:r>
          </a:p>
          <a:p>
            <a:r>
              <a:rPr lang="en-US" dirty="0"/>
              <a:t>Avoid it when:</a:t>
            </a:r>
          </a:p>
          <a:p>
            <a:pPr lvl="1"/>
            <a:r>
              <a:rPr lang="en-US" dirty="0"/>
              <a:t>Guarantees on real-time processing of events is required.</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138</a:t>
            </a:fld>
            <a:endParaRPr lang="en-US" altLang="en-US">
              <a:solidFill>
                <a:prstClr val="black">
                  <a:tint val="75000"/>
                </a:prstClr>
              </a:solidFill>
            </a:endParaRPr>
          </a:p>
        </p:txBody>
      </p:sp>
    </p:spTree>
    <p:extLst>
      <p:ext uri="{BB962C8B-B14F-4D97-AF65-F5344CB8AC3E}">
        <p14:creationId xmlns:p14="http://schemas.microsoft.com/office/powerpoint/2010/main" val="1937563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sz="3200" dirty="0">
                <a:solidFill>
                  <a:srgbClr val="0000FF"/>
                </a:solidFill>
              </a:rPr>
              <a:t>Peer-to-peer Style</a:t>
            </a:r>
          </a:p>
          <a:p>
            <a:pPr lvl="1"/>
            <a:endParaRPr lang="en-US" sz="2400" dirty="0"/>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139</a:t>
            </a:fld>
            <a:endParaRPr lang="en-US" altLang="en-US">
              <a:solidFill>
                <a:prstClr val="black">
                  <a:tint val="75000"/>
                </a:prstClr>
              </a:solidFill>
            </a:endParaRPr>
          </a:p>
        </p:txBody>
      </p:sp>
    </p:spTree>
    <p:extLst>
      <p:ext uri="{BB962C8B-B14F-4D97-AF65-F5344CB8AC3E}">
        <p14:creationId xmlns:p14="http://schemas.microsoft.com/office/powerpoint/2010/main" val="78106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14</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Remember every system has an architecture – Our first architecture pattern</a:t>
            </a:r>
          </a:p>
        </p:txBody>
      </p:sp>
      <p:pic>
        <p:nvPicPr>
          <p:cNvPr id="2050" name="Picture 2" descr="Complete graph - Wikipedia">
            <a:extLst>
              <a:ext uri="{FF2B5EF4-FFF2-40B4-BE49-F238E27FC236}">
                <a16:creationId xmlns:a16="http://schemas.microsoft.com/office/drawing/2014/main" id="{20E95D6C-EAEA-48B4-D926-C7B464E9F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3" y="1088677"/>
            <a:ext cx="4426857" cy="43383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0B86E1F-7003-61E2-9352-51C0E416058F}"/>
              </a:ext>
            </a:extLst>
          </p:cNvPr>
          <p:cNvSpPr/>
          <p:nvPr/>
        </p:nvSpPr>
        <p:spPr>
          <a:xfrm>
            <a:off x="4957851" y="1433695"/>
            <a:ext cx="3914006" cy="3582969"/>
          </a:xfrm>
          <a:prstGeom prst="rect">
            <a:avLst/>
          </a:prstGeom>
        </p:spPr>
        <p:txBody>
          <a:bodyPr wrap="square">
            <a:spAutoFit/>
          </a:bodyPr>
          <a:lstStyle/>
          <a:p>
            <a:r>
              <a:rPr lang="en-US" b="0" i="1" dirty="0">
                <a:solidFill>
                  <a:srgbClr val="3D3B49"/>
                </a:solidFill>
                <a:latin typeface="Noto serif" panose="02020600060500020200" pitchFamily="18" charset="0"/>
              </a:rPr>
              <a:t>Lets call this the “ball of mud” architecture pattern – it meets the definition</a:t>
            </a:r>
            <a:br>
              <a:rPr lang="en-US" b="0" i="1" dirty="0">
                <a:solidFill>
                  <a:srgbClr val="3D3B49"/>
                </a:solidFill>
                <a:latin typeface="Noto serif" panose="02020600060500020200" pitchFamily="18" charset="0"/>
              </a:rPr>
            </a:br>
            <a:br>
              <a:rPr lang="en-US" b="0" i="1" dirty="0">
                <a:solidFill>
                  <a:srgbClr val="3D3B49"/>
                </a:solidFill>
                <a:latin typeface="Noto serif" panose="02020600060500020200" pitchFamily="18" charset="0"/>
              </a:rPr>
            </a:br>
            <a:r>
              <a:rPr lang="en-US" b="0" i="1" dirty="0">
                <a:solidFill>
                  <a:srgbClr val="3D3B49"/>
                </a:solidFill>
                <a:latin typeface="Noto serif" panose="02020600060500020200" pitchFamily="18" charset="0"/>
              </a:rPr>
              <a:t>Constraints of this pattern – every component is allowed to directly talk to every other component – in other words – there are no constraints</a:t>
            </a:r>
            <a:br>
              <a:rPr lang="en-US" b="0" i="1" dirty="0">
                <a:solidFill>
                  <a:srgbClr val="3D3B49"/>
                </a:solidFill>
                <a:latin typeface="Noto serif" panose="02020600060500020200" pitchFamily="18" charset="0"/>
              </a:rPr>
            </a:br>
            <a:br>
              <a:rPr lang="en-US" b="0" i="1" dirty="0">
                <a:solidFill>
                  <a:srgbClr val="3D3B49"/>
                </a:solidFill>
                <a:latin typeface="Noto serif" panose="02020600060500020200" pitchFamily="18" charset="0"/>
              </a:rPr>
            </a:br>
            <a:r>
              <a:rPr lang="en-US" b="0" i="1" dirty="0">
                <a:solidFill>
                  <a:srgbClr val="3D3B49"/>
                </a:solidFill>
                <a:latin typeface="Noto serif" panose="02020600060500020200" pitchFamily="18" charset="0"/>
              </a:rPr>
              <a:t>Thus, introducing a new component, allows for an additional n-1 connections where n is the total number of components</a:t>
            </a:r>
            <a:endParaRPr lang="en-US" dirty="0"/>
          </a:p>
        </p:txBody>
      </p:sp>
    </p:spTree>
    <p:extLst>
      <p:ext uri="{BB962C8B-B14F-4D97-AF65-F5344CB8AC3E}">
        <p14:creationId xmlns:p14="http://schemas.microsoft.com/office/powerpoint/2010/main" val="33862153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a:xfrm>
            <a:off x="429789" y="220534"/>
            <a:ext cx="8229600" cy="474133"/>
          </a:xfrm>
        </p:spPr>
        <p:txBody>
          <a:bodyPr/>
          <a:lstStyle/>
          <a:p>
            <a:pPr eaLnBrk="1" hangingPunct="1"/>
            <a:r>
              <a:rPr lang="en-US" dirty="0">
                <a:latin typeface="Verdana" charset="0"/>
              </a:rPr>
              <a:t>Peer-to-Peer Style</a:t>
            </a:r>
          </a:p>
        </p:txBody>
      </p:sp>
      <p:sp>
        <p:nvSpPr>
          <p:cNvPr id="102402" name="Rectangle 3"/>
          <p:cNvSpPr>
            <a:spLocks noGrp="1" noChangeArrowheads="1"/>
          </p:cNvSpPr>
          <p:nvPr>
            <p:ph idx="1"/>
          </p:nvPr>
        </p:nvSpPr>
        <p:spPr>
          <a:xfrm>
            <a:off x="347212" y="839268"/>
            <a:ext cx="8652877" cy="4797648"/>
          </a:xfrm>
        </p:spPr>
        <p:txBody>
          <a:bodyPr/>
          <a:lstStyle/>
          <a:p>
            <a:pPr eaLnBrk="1" hangingPunct="1">
              <a:spcAft>
                <a:spcPts val="600"/>
              </a:spcAft>
              <a:defRPr/>
            </a:pPr>
            <a:r>
              <a:rPr lang="en-US" sz="2000" dirty="0"/>
              <a:t>A peer-to-peer system consist of a network of interconnected nodes (“peers”).</a:t>
            </a:r>
          </a:p>
          <a:p>
            <a:pPr eaLnBrk="1" hangingPunct="1">
              <a:spcAft>
                <a:spcPts val="600"/>
              </a:spcAft>
              <a:defRPr/>
            </a:pPr>
            <a:r>
              <a:rPr lang="en-US" sz="2000" dirty="0"/>
              <a:t>Tasks or work loads  are partitioned between peers.</a:t>
            </a:r>
          </a:p>
          <a:p>
            <a:pPr eaLnBrk="1" hangingPunct="1">
              <a:spcAft>
                <a:spcPts val="600"/>
              </a:spcAft>
              <a:defRPr/>
            </a:pPr>
            <a:r>
              <a:rPr lang="en-US" sz="2000" dirty="0"/>
              <a:t>Peers are equally privileged, equipotent participants in the application. </a:t>
            </a:r>
          </a:p>
          <a:p>
            <a:pPr eaLnBrk="1" hangingPunct="1">
              <a:spcAft>
                <a:spcPts val="600"/>
              </a:spcAft>
              <a:defRPr/>
            </a:pPr>
            <a:r>
              <a:rPr lang="en-US" sz="2000" dirty="0"/>
              <a:t>Peers make a portion of their resources, (e.g.,  processing power, disk storage) directly available to other network participants, without the need for central coordination by servers or stable hosts. </a:t>
            </a:r>
          </a:p>
          <a:p>
            <a:pPr eaLnBrk="1" hangingPunct="1">
              <a:spcAft>
                <a:spcPts val="600"/>
              </a:spcAft>
              <a:defRPr/>
            </a:pPr>
            <a:r>
              <a:rPr lang="en-US" sz="2000" dirty="0"/>
              <a:t>Peers are both suppliers and consumers of resources, (in contrast to the traditional client-server model).</a:t>
            </a:r>
          </a:p>
          <a:p>
            <a:pPr marL="0" indent="0" eaLnBrk="1" hangingPunct="1">
              <a:buFont typeface="Wingdings" charset="0"/>
              <a:buNone/>
              <a:defRPr/>
            </a:pPr>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140</a:t>
            </a:fld>
            <a:endParaRPr lang="en-US" altLang="en-US">
              <a:solidFill>
                <a:prstClr val="black">
                  <a:tint val="75000"/>
                </a:prstClr>
              </a:solidFill>
            </a:endParaRPr>
          </a:p>
        </p:txBody>
      </p:sp>
    </p:spTree>
    <p:extLst>
      <p:ext uri="{BB962C8B-B14F-4D97-AF65-F5344CB8AC3E}">
        <p14:creationId xmlns:p14="http://schemas.microsoft.com/office/powerpoint/2010/main" val="8042304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566846" y="238805"/>
            <a:ext cx="8229600" cy="406400"/>
          </a:xfrm>
        </p:spPr>
        <p:txBody>
          <a:bodyPr/>
          <a:lstStyle/>
          <a:p>
            <a:r>
              <a:rPr lang="en-US" sz="3200" u="none" dirty="0">
                <a:effectLst>
                  <a:outerShdw blurRad="38100" dist="38100" dir="2700000" algn="tl">
                    <a:srgbClr val="000000">
                      <a:alpha val="43137"/>
                    </a:srgbClr>
                  </a:outerShdw>
                </a:effectLst>
                <a:latin typeface="Verdana" charset="0"/>
              </a:rPr>
              <a:t>Peer-to-Peer Style </a:t>
            </a:r>
            <a:r>
              <a:rPr lang="en-US" sz="2000" u="none" dirty="0">
                <a:effectLst>
                  <a:outerShdw blurRad="38100" dist="38100" dir="2700000" algn="tl">
                    <a:srgbClr val="000000">
                      <a:alpha val="43137"/>
                    </a:srgbClr>
                  </a:outerShdw>
                </a:effectLst>
                <a:latin typeface="Verdana" charset="0"/>
              </a:rPr>
              <a:t>(cont’d)</a:t>
            </a:r>
          </a:p>
        </p:txBody>
      </p:sp>
      <p:pic>
        <p:nvPicPr>
          <p:cNvPr id="11878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504" y="813105"/>
            <a:ext cx="5714896" cy="4939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141</a:t>
            </a:fld>
            <a:endParaRPr lang="en-US" altLang="en-US">
              <a:solidFill>
                <a:prstClr val="black">
                  <a:tint val="75000"/>
                </a:prstClr>
              </a:solidFill>
            </a:endParaRPr>
          </a:p>
        </p:txBody>
      </p:sp>
    </p:spTree>
    <p:extLst>
      <p:ext uri="{BB962C8B-B14F-4D97-AF65-F5344CB8AC3E}">
        <p14:creationId xmlns:p14="http://schemas.microsoft.com/office/powerpoint/2010/main" val="21103190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Variations</a:t>
            </a:r>
          </a:p>
        </p:txBody>
      </p:sp>
      <p:sp>
        <p:nvSpPr>
          <p:cNvPr id="3" name="Content Placeholder 2"/>
          <p:cNvSpPr>
            <a:spLocks noGrp="1"/>
          </p:cNvSpPr>
          <p:nvPr>
            <p:ph idx="1"/>
          </p:nvPr>
        </p:nvSpPr>
        <p:spPr/>
        <p:txBody>
          <a:bodyPr/>
          <a:lstStyle/>
          <a:p>
            <a:r>
              <a:rPr lang="en-US" dirty="0"/>
              <a:t>Centralized P2P</a:t>
            </a:r>
          </a:p>
          <a:p>
            <a:pPr lvl="1"/>
            <a:r>
              <a:rPr lang="en-US" dirty="0"/>
              <a:t>Some aspects are centralized </a:t>
            </a:r>
          </a:p>
          <a:p>
            <a:pPr lvl="1"/>
            <a:r>
              <a:rPr lang="en-US" dirty="0"/>
              <a:t>For example, a central component keeps track of the available peers ⇒ Centralized peer to peer</a:t>
            </a:r>
          </a:p>
          <a:p>
            <a:endParaRPr lang="en-US" dirty="0"/>
          </a:p>
          <a:p>
            <a:r>
              <a:rPr lang="en-US" dirty="0"/>
              <a:t>Hybrid P2P</a:t>
            </a:r>
          </a:p>
          <a:p>
            <a:pPr lvl="1"/>
            <a:r>
              <a:rPr lang="en-US" dirty="0"/>
              <a:t>Not all peers are equal, some have additional responsibilities </a:t>
            </a:r>
          </a:p>
          <a:p>
            <a:pPr lvl="1"/>
            <a:r>
              <a:rPr lang="en-US" dirty="0"/>
              <a:t>They are called </a:t>
            </a:r>
            <a:r>
              <a:rPr lang="en-US" dirty="0" err="1"/>
              <a:t>supernodes</a:t>
            </a:r>
            <a:r>
              <a:rPr lang="en-US" dirty="0"/>
              <a:t> ⇒ Hybrid peer to peer</a:t>
            </a:r>
          </a:p>
          <a:p>
            <a:pPr lvl="1"/>
            <a:r>
              <a:rPr lang="en-US" dirty="0"/>
              <a:t>Example: Skype uses a peer-to-peer protocol, but also uses </a:t>
            </a:r>
            <a:r>
              <a:rPr lang="en-US" dirty="0" err="1"/>
              <a:t>supernodes</a:t>
            </a:r>
            <a:r>
              <a:rPr lang="en-US" dirty="0"/>
              <a:t> and a central login servers</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142</a:t>
            </a:fld>
            <a:endParaRPr lang="en-US"/>
          </a:p>
        </p:txBody>
      </p:sp>
    </p:spTree>
    <p:extLst>
      <p:ext uri="{BB962C8B-B14F-4D97-AF65-F5344CB8AC3E}">
        <p14:creationId xmlns:p14="http://schemas.microsoft.com/office/powerpoint/2010/main" val="37669928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a:latin typeface="Verdana" charset="0"/>
              </a:rPr>
              <a:t>Peer-to-Peer Style</a:t>
            </a:r>
          </a:p>
        </p:txBody>
      </p:sp>
      <p:sp>
        <p:nvSpPr>
          <p:cNvPr id="119810" name="Rectangle 3"/>
          <p:cNvSpPr>
            <a:spLocks noGrp="1" noChangeArrowheads="1"/>
          </p:cNvSpPr>
          <p:nvPr>
            <p:ph idx="1"/>
          </p:nvPr>
        </p:nvSpPr>
        <p:spPr>
          <a:xfrm>
            <a:off x="621326" y="959282"/>
            <a:ext cx="7836874" cy="4391652"/>
          </a:xfrm>
        </p:spPr>
        <p:txBody>
          <a:bodyPr/>
          <a:lstStyle/>
          <a:p>
            <a:pPr eaLnBrk="1" hangingPunct="1">
              <a:defRPr/>
            </a:pPr>
            <a:r>
              <a:rPr lang="en-US" dirty="0"/>
              <a:t>Provides little structure for a system.</a:t>
            </a:r>
          </a:p>
          <a:p>
            <a:pPr eaLnBrk="1" hangingPunct="1">
              <a:defRPr/>
            </a:pPr>
            <a:r>
              <a:rPr lang="en-US" dirty="0">
                <a:solidFill>
                  <a:srgbClr val="0000FF"/>
                </a:solidFill>
              </a:rPr>
              <a:t>Peers:</a:t>
            </a:r>
            <a:r>
              <a:rPr lang="en-US" dirty="0"/>
              <a:t> Independent components, having their own state and control thread.</a:t>
            </a:r>
          </a:p>
          <a:p>
            <a:pPr eaLnBrk="1" hangingPunct="1">
              <a:defRPr/>
            </a:pPr>
            <a:r>
              <a:rPr lang="en-US" dirty="0">
                <a:solidFill>
                  <a:srgbClr val="0000FF"/>
                </a:solidFill>
              </a:rPr>
              <a:t>Connectors:</a:t>
            </a:r>
            <a:r>
              <a:rPr lang="en-US" dirty="0"/>
              <a:t> Network protocols, often custom.</a:t>
            </a:r>
          </a:p>
          <a:p>
            <a:pPr eaLnBrk="1" hangingPunct="1">
              <a:defRPr/>
            </a:pPr>
            <a:r>
              <a:rPr lang="en-US" dirty="0">
                <a:solidFill>
                  <a:srgbClr val="0000FF"/>
                </a:solidFill>
              </a:rPr>
              <a:t>Data Elements:</a:t>
            </a:r>
            <a:r>
              <a:rPr lang="en-US" dirty="0"/>
              <a:t> Network messages.</a:t>
            </a:r>
          </a:p>
          <a:p>
            <a:pPr eaLnBrk="1" hangingPunct="1">
              <a:defRPr/>
            </a:pPr>
            <a:r>
              <a:rPr lang="en-US" dirty="0">
                <a:solidFill>
                  <a:srgbClr val="0000FF"/>
                </a:solidFill>
              </a:rPr>
              <a:t>Topology:</a:t>
            </a:r>
            <a:r>
              <a:rPr lang="en-US" dirty="0"/>
              <a:t> Network (may have redundant connections between peers); can vary arbitrarily and dynamically.</a:t>
            </a:r>
          </a:p>
          <a:p>
            <a:pPr eaLnBrk="1" hangingPunct="1">
              <a:defRPr/>
            </a:pP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143</a:t>
            </a:fld>
            <a:endParaRPr lang="en-US" altLang="en-US">
              <a:solidFill>
                <a:prstClr val="black">
                  <a:tint val="75000"/>
                </a:prstClr>
              </a:solidFill>
            </a:endParaRPr>
          </a:p>
        </p:txBody>
      </p:sp>
    </p:spTree>
    <p:extLst>
      <p:ext uri="{BB962C8B-B14F-4D97-AF65-F5344CB8AC3E}">
        <p14:creationId xmlns:p14="http://schemas.microsoft.com/office/powerpoint/2010/main" val="13911615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pPr eaLnBrk="1" hangingPunct="1"/>
            <a:r>
              <a:rPr lang="en-US" dirty="0">
                <a:latin typeface="Verdana" charset="0"/>
              </a:rPr>
              <a:t>Peer-to-Peer Style </a:t>
            </a:r>
            <a:r>
              <a:rPr lang="en-US" sz="2000" dirty="0">
                <a:latin typeface="Verdana" charset="0"/>
              </a:rPr>
              <a:t>(cont’</a:t>
            </a:r>
            <a:r>
              <a:rPr lang="en-US" altLang="ja-JP" sz="2000" dirty="0">
                <a:latin typeface="Verdana" charset="0"/>
              </a:rPr>
              <a:t>d)</a:t>
            </a:r>
            <a:endParaRPr lang="en-US" sz="2000" dirty="0">
              <a:latin typeface="Verdana" charset="0"/>
            </a:endParaRPr>
          </a:p>
        </p:txBody>
      </p:sp>
      <p:sp>
        <p:nvSpPr>
          <p:cNvPr id="120834" name="Rectangle 3"/>
          <p:cNvSpPr>
            <a:spLocks noGrp="1" noChangeArrowheads="1"/>
          </p:cNvSpPr>
          <p:nvPr>
            <p:ph idx="1"/>
          </p:nvPr>
        </p:nvSpPr>
        <p:spPr>
          <a:xfrm>
            <a:off x="575640" y="931873"/>
            <a:ext cx="7882560" cy="4419061"/>
          </a:xfrm>
        </p:spPr>
        <p:txBody>
          <a:bodyPr/>
          <a:lstStyle/>
          <a:p>
            <a:pPr eaLnBrk="1" hangingPunct="1">
              <a:spcAft>
                <a:spcPts val="600"/>
              </a:spcAft>
              <a:defRPr/>
            </a:pPr>
            <a:r>
              <a:rPr lang="en-US" sz="2000" dirty="0"/>
              <a:t>Supports decentralized computing with flow of control and resources distributed among peers.</a:t>
            </a:r>
          </a:p>
          <a:p>
            <a:pPr eaLnBrk="1" hangingPunct="1">
              <a:spcAft>
                <a:spcPts val="600"/>
              </a:spcAft>
              <a:defRPr/>
            </a:pPr>
            <a:r>
              <a:rPr lang="en-US" sz="2000" dirty="0"/>
              <a:t>Highly robust in the face of failure of any given node.</a:t>
            </a:r>
          </a:p>
          <a:p>
            <a:pPr eaLnBrk="1" hangingPunct="1">
              <a:spcAft>
                <a:spcPts val="600"/>
              </a:spcAft>
              <a:defRPr/>
            </a:pPr>
            <a:r>
              <a:rPr lang="en-US" sz="2000" dirty="0"/>
              <a:t>Scalable in terms of access to resources and computing power.  </a:t>
            </a:r>
          </a:p>
          <a:p>
            <a:pPr eaLnBrk="1" hangingPunct="1">
              <a:spcAft>
                <a:spcPts val="600"/>
              </a:spcAft>
              <a:defRPr/>
            </a:pPr>
            <a:r>
              <a:rPr lang="en-US" sz="2000" dirty="0"/>
              <a:t>But caution on the protocol!</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144</a:t>
            </a:fld>
            <a:endParaRPr lang="en-US" altLang="en-US">
              <a:solidFill>
                <a:prstClr val="black">
                  <a:tint val="75000"/>
                </a:prstClr>
              </a:solidFill>
            </a:endParaRPr>
          </a:p>
        </p:txBody>
      </p:sp>
    </p:spTree>
    <p:extLst>
      <p:ext uri="{BB962C8B-B14F-4D97-AF65-F5344CB8AC3E}">
        <p14:creationId xmlns:p14="http://schemas.microsoft.com/office/powerpoint/2010/main" val="9618818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Peers are distributed in a network, can be heterogeneous, and mutually independent.</a:t>
            </a:r>
          </a:p>
          <a:p>
            <a:pPr lvl="1"/>
            <a:r>
              <a:rPr lang="en-US" dirty="0"/>
              <a:t>Robust in face of independent failures.</a:t>
            </a:r>
          </a:p>
          <a:p>
            <a:pPr lvl="1"/>
            <a:r>
              <a:rPr lang="en-US" dirty="0"/>
              <a:t>Highly scalable.</a:t>
            </a:r>
          </a:p>
          <a:p>
            <a:r>
              <a:rPr lang="en-US" dirty="0"/>
              <a:t>Avoid it when:</a:t>
            </a:r>
          </a:p>
          <a:p>
            <a:pPr lvl="1"/>
            <a:r>
              <a:rPr lang="en-US" dirty="0"/>
              <a:t>Trustworthiness of independent peers cannot be assured or managed.</a:t>
            </a:r>
          </a:p>
          <a:p>
            <a:pPr lvl="1"/>
            <a:r>
              <a:rPr lang="en-US" dirty="0"/>
              <a:t>Resource discovery inefficient without designated nodes.</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145</a:t>
            </a:fld>
            <a:endParaRPr lang="en-US" altLang="en-US">
              <a:solidFill>
                <a:prstClr val="black">
                  <a:tint val="75000"/>
                </a:prstClr>
              </a:solidFill>
            </a:endParaRPr>
          </a:p>
        </p:txBody>
      </p:sp>
    </p:spTree>
    <p:extLst>
      <p:ext uri="{BB962C8B-B14F-4D97-AF65-F5344CB8AC3E}">
        <p14:creationId xmlns:p14="http://schemas.microsoft.com/office/powerpoint/2010/main" val="1937563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146</a:t>
            </a:fld>
            <a:endParaRPr lang="en-US" altLang="en-US">
              <a:solidFill>
                <a:prstClr val="black">
                  <a:tint val="75000"/>
                </a:prstClr>
              </a:solidFill>
            </a:endParaRPr>
          </a:p>
        </p:txBody>
      </p:sp>
      <p:sp>
        <p:nvSpPr>
          <p:cNvPr id="6" name="Diamond 5"/>
          <p:cNvSpPr/>
          <p:nvPr/>
        </p:nvSpPr>
        <p:spPr>
          <a:xfrm>
            <a:off x="4084309" y="2320546"/>
            <a:ext cx="1005082" cy="179979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1808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a:latin typeface="Verdana" charset="0"/>
              </a:rPr>
              <a:t>Distributed Objects: CORBA</a:t>
            </a:r>
          </a:p>
        </p:txBody>
      </p:sp>
      <p:sp>
        <p:nvSpPr>
          <p:cNvPr id="121859" name="Rectangle 3" descr="Rectangle: Click to edit Master text styles&#10;Second level&#10;Third level&#10;Fourth level&#10;Fifth level"/>
          <p:cNvSpPr>
            <a:spLocks noGrp="1" noChangeArrowheads="1"/>
          </p:cNvSpPr>
          <p:nvPr>
            <p:ph type="body" idx="1"/>
          </p:nvPr>
        </p:nvSpPr>
        <p:spPr>
          <a:xfrm>
            <a:off x="429446" y="858785"/>
            <a:ext cx="8257354" cy="4586341"/>
          </a:xfrm>
        </p:spPr>
        <p:txBody>
          <a:bodyPr/>
          <a:lstStyle/>
          <a:p>
            <a:pPr eaLnBrk="1" hangingPunct="1">
              <a:defRPr/>
            </a:pPr>
            <a:r>
              <a:rPr lang="en-US" sz="2000" dirty="0"/>
              <a:t>The Common Object Request Broker Architecture (CORBA) is a standard distributed object architecture developed by the Object Management Group (OMG) consortium. </a:t>
            </a:r>
          </a:p>
          <a:p>
            <a:pPr eaLnBrk="1" hangingPunct="1">
              <a:defRPr/>
            </a:pPr>
            <a:r>
              <a:rPr lang="en-US" altLang="ja-JP" sz="2000" dirty="0"/>
              <a:t>“Objects” (coarse- or fine-grained) run on heterogeneous hosts, written in heterogeneous languages. </a:t>
            </a:r>
          </a:p>
          <a:p>
            <a:pPr eaLnBrk="1" hangingPunct="1">
              <a:defRPr/>
            </a:pPr>
            <a:r>
              <a:rPr lang="en-US" sz="2000" dirty="0"/>
              <a:t>Objects provide services through well-defined interfaces.</a:t>
            </a:r>
          </a:p>
          <a:p>
            <a:pPr eaLnBrk="1" hangingPunct="1">
              <a:defRPr/>
            </a:pPr>
            <a:r>
              <a:rPr lang="en-US" sz="2000" dirty="0"/>
              <a:t>Distributed objects in a CORBA system communicate by sending messages to each other.   </a:t>
            </a:r>
          </a:p>
          <a:p>
            <a:pPr eaLnBrk="1" hangingPunct="1">
              <a:defRPr/>
            </a:pPr>
            <a:r>
              <a:rPr lang="en-US" sz="2000" dirty="0"/>
              <a:t>Objects invoke methods across host, process, and language boundaries via remote procedure calls (RPCs).</a:t>
            </a:r>
          </a:p>
          <a:p>
            <a:endParaRPr lang="en-US" sz="2000" dirty="0">
              <a:latin typeface="Tahoma" charset="0"/>
            </a:endParaRPr>
          </a:p>
          <a:p>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147</a:t>
            </a:fld>
            <a:endParaRPr lang="en-US" altLang="en-US">
              <a:solidFill>
                <a:prstClr val="black">
                  <a:tint val="75000"/>
                </a:prstClr>
              </a:solidFill>
            </a:endParaRPr>
          </a:p>
        </p:txBody>
      </p:sp>
    </p:spTree>
    <p:extLst>
      <p:ext uri="{BB962C8B-B14F-4D97-AF65-F5344CB8AC3E}">
        <p14:creationId xmlns:p14="http://schemas.microsoft.com/office/powerpoint/2010/main" val="2363450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r>
              <a:rPr lang="en-US" dirty="0">
                <a:latin typeface="Verdana" charset="0"/>
              </a:rPr>
              <a:t>Distributed Objects: CORBA </a:t>
            </a:r>
            <a:r>
              <a:rPr lang="en-US" sz="2000" b="0" dirty="0">
                <a:latin typeface="Verdana" charset="0"/>
              </a:rPr>
              <a:t>(cont’d)</a:t>
            </a:r>
          </a:p>
        </p:txBody>
      </p:sp>
      <p:sp>
        <p:nvSpPr>
          <p:cNvPr id="122882" name="Rectangle 3"/>
          <p:cNvSpPr>
            <a:spLocks noGrp="1" noChangeArrowheads="1"/>
          </p:cNvSpPr>
          <p:nvPr>
            <p:ph idx="1"/>
          </p:nvPr>
        </p:nvSpPr>
        <p:spPr/>
        <p:txBody>
          <a:bodyPr/>
          <a:lstStyle/>
          <a:p>
            <a:pPr eaLnBrk="1" hangingPunct="1">
              <a:lnSpc>
                <a:spcPct val="90000"/>
              </a:lnSpc>
              <a:defRPr/>
            </a:pPr>
            <a:r>
              <a:rPr lang="en-US" sz="2000" dirty="0">
                <a:solidFill>
                  <a:srgbClr val="0000FF"/>
                </a:solidFill>
              </a:rPr>
              <a:t>Components:</a:t>
            </a:r>
            <a:r>
              <a:rPr lang="en-US" sz="2000" dirty="0"/>
              <a:t>  Objects (software components exposing services through well-defined provided interfaces)</a:t>
            </a:r>
          </a:p>
          <a:p>
            <a:pPr eaLnBrk="1" hangingPunct="1">
              <a:lnSpc>
                <a:spcPct val="90000"/>
              </a:lnSpc>
              <a:defRPr/>
            </a:pPr>
            <a:r>
              <a:rPr lang="en-US" sz="2000" dirty="0">
                <a:solidFill>
                  <a:srgbClr val="0000FF"/>
                </a:solidFill>
              </a:rPr>
              <a:t>Connector:</a:t>
            </a:r>
            <a:r>
              <a:rPr lang="en-US" sz="2000" dirty="0"/>
              <a:t>  (Remote) Method invocation</a:t>
            </a:r>
          </a:p>
          <a:p>
            <a:pPr eaLnBrk="1" hangingPunct="1">
              <a:lnSpc>
                <a:spcPct val="90000"/>
              </a:lnSpc>
              <a:defRPr/>
            </a:pPr>
            <a:r>
              <a:rPr lang="en-US" sz="2000" dirty="0">
                <a:solidFill>
                  <a:srgbClr val="0000FF"/>
                </a:solidFill>
              </a:rPr>
              <a:t>Data Elements:</a:t>
            </a:r>
            <a:r>
              <a:rPr lang="en-US" sz="2000" dirty="0"/>
              <a:t> Arguments to methods, return values, and exceptions</a:t>
            </a:r>
          </a:p>
          <a:p>
            <a:pPr eaLnBrk="1" hangingPunct="1">
              <a:lnSpc>
                <a:spcPct val="90000"/>
              </a:lnSpc>
              <a:defRPr/>
            </a:pPr>
            <a:r>
              <a:rPr lang="en-US" sz="2000" dirty="0">
                <a:solidFill>
                  <a:srgbClr val="0000FF"/>
                </a:solidFill>
              </a:rPr>
              <a:t>Topology:</a:t>
            </a:r>
            <a:r>
              <a:rPr lang="en-US" sz="2000" dirty="0"/>
              <a:t> General graph of objects from callers to </a:t>
            </a:r>
            <a:r>
              <a:rPr lang="en-US" sz="2000" dirty="0" err="1"/>
              <a:t>callees</a:t>
            </a:r>
            <a:r>
              <a:rPr lang="en-US" sz="2000" dirty="0"/>
              <a:t>.</a:t>
            </a:r>
          </a:p>
          <a:p>
            <a:pPr eaLnBrk="1" hangingPunct="1">
              <a:lnSpc>
                <a:spcPct val="90000"/>
              </a:lnSpc>
              <a:defRPr/>
            </a:pPr>
            <a:r>
              <a:rPr lang="en-US" sz="2000" dirty="0"/>
              <a:t>Additional constraints imposed: </a:t>
            </a:r>
          </a:p>
          <a:p>
            <a:pPr lvl="1" eaLnBrk="1" hangingPunct="1">
              <a:lnSpc>
                <a:spcPct val="90000"/>
              </a:lnSpc>
              <a:defRPr/>
            </a:pPr>
            <a:r>
              <a:rPr lang="en-US" sz="1600" dirty="0"/>
              <a:t>Data passed in remote procedure calls must be </a:t>
            </a:r>
            <a:r>
              <a:rPr lang="en-US" sz="1600" dirty="0" err="1"/>
              <a:t>serializable</a:t>
            </a:r>
            <a:r>
              <a:rPr lang="en-US" sz="1600" dirty="0"/>
              <a:t>. </a:t>
            </a:r>
          </a:p>
          <a:p>
            <a:pPr lvl="1" eaLnBrk="1" hangingPunct="1">
              <a:lnSpc>
                <a:spcPct val="90000"/>
              </a:lnSpc>
              <a:defRPr/>
            </a:pPr>
            <a:r>
              <a:rPr lang="en-US" sz="1600" dirty="0"/>
              <a:t>Callers must deal with exceptions that can arise due to network or process faults.</a:t>
            </a:r>
          </a:p>
          <a:p>
            <a:pPr lvl="1" eaLnBrk="1" hangingPunct="1">
              <a:lnSpc>
                <a:spcPct val="90000"/>
              </a:lnSpc>
              <a:defRPr/>
            </a:pPr>
            <a:r>
              <a:rPr lang="en-US" sz="1600" dirty="0"/>
              <a:t>Location, platform, and language “</a:t>
            </a:r>
            <a:r>
              <a:rPr lang="en-US" altLang="ja-JP" sz="1600" dirty="0"/>
              <a:t>transparency”.</a:t>
            </a:r>
            <a:r>
              <a:rPr lang="en-US" altLang="ja-JP" sz="1400" dirty="0">
                <a:latin typeface="Tahoma" charset="0"/>
              </a:rPr>
              <a:t>  </a:t>
            </a:r>
            <a:r>
              <a:rPr lang="en-US" altLang="ja-JP" sz="1400" dirty="0">
                <a:solidFill>
                  <a:srgbClr val="FF0000"/>
                </a:solidFill>
                <a:latin typeface="Tahoma" charset="0"/>
              </a:rPr>
              <a:t> </a:t>
            </a:r>
            <a:endParaRPr lang="en-US" sz="1400" dirty="0">
              <a:solidFill>
                <a:srgbClr val="FF0000"/>
              </a:solidFill>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148</a:t>
            </a:fld>
            <a:endParaRPr lang="en-US" altLang="en-US">
              <a:solidFill>
                <a:prstClr val="black">
                  <a:tint val="75000"/>
                </a:prstClr>
              </a:solidFill>
            </a:endParaRPr>
          </a:p>
        </p:txBody>
      </p:sp>
    </p:spTree>
    <p:extLst>
      <p:ext uri="{BB962C8B-B14F-4D97-AF65-F5344CB8AC3E}">
        <p14:creationId xmlns:p14="http://schemas.microsoft.com/office/powerpoint/2010/main" val="16824881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a:xfrm>
            <a:off x="457200" y="244475"/>
            <a:ext cx="8229600" cy="632582"/>
          </a:xfrm>
        </p:spPr>
        <p:txBody>
          <a:bodyPr/>
          <a:lstStyle/>
          <a:p>
            <a:r>
              <a:rPr lang="en-US" sz="3200" u="none" dirty="0">
                <a:effectLst>
                  <a:outerShdw blurRad="38100" dist="38100" dir="2700000" algn="tl">
                    <a:srgbClr val="000000">
                      <a:alpha val="43137"/>
                    </a:srgbClr>
                  </a:outerShdw>
                </a:effectLst>
                <a:latin typeface="Verdana" charset="0"/>
              </a:rPr>
              <a:t>CORBA Concept and Implementation</a:t>
            </a:r>
          </a:p>
        </p:txBody>
      </p:sp>
      <p:pic>
        <p:nvPicPr>
          <p:cNvPr id="123907" name="Picture 3" descr="Fig4-26CORBA-not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56" y="1123729"/>
            <a:ext cx="7999116" cy="4397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08" name="Text Box 4"/>
          <p:cNvSpPr txBox="1">
            <a:spLocks noChangeArrowheads="1"/>
          </p:cNvSpPr>
          <p:nvPr/>
        </p:nvSpPr>
        <p:spPr bwMode="auto">
          <a:xfrm>
            <a:off x="228601" y="5892800"/>
            <a:ext cx="8808341" cy="219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800" i="1">
                <a:latin typeface="Helvetica" charset="0"/>
              </a:rPr>
              <a:t>Software Architecture: Foundations, Theory, and Practice</a:t>
            </a:r>
            <a:r>
              <a:rPr lang="en-US" sz="800">
                <a:latin typeface="Helvetica" charset="0"/>
              </a:rPr>
              <a:t>; Richard N. Taylor, Nenad Medvidovic, and Eric M. Dashofy; </a:t>
            </a:r>
            <a:r>
              <a:rPr lang="en-US" sz="800">
                <a:latin typeface="Arial" charset="0"/>
              </a:rPr>
              <a:t>© 2008 John Wiley &amp; Sons, Inc. Reprinted with permission.</a:t>
            </a:r>
            <a:r>
              <a:rPr lang="en-US" sz="900">
                <a:latin typeface="Helvetica" charset="0"/>
              </a:rPr>
              <a:t> </a:t>
            </a:r>
          </a:p>
        </p:txBody>
      </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149</a:t>
            </a:fld>
            <a:endParaRPr lang="en-US" altLang="en-US">
              <a:solidFill>
                <a:prstClr val="black">
                  <a:tint val="75000"/>
                </a:prstClr>
              </a:solidFill>
            </a:endParaRPr>
          </a:p>
        </p:txBody>
      </p:sp>
    </p:spTree>
    <p:extLst>
      <p:ext uri="{BB962C8B-B14F-4D97-AF65-F5344CB8AC3E}">
        <p14:creationId xmlns:p14="http://schemas.microsoft.com/office/powerpoint/2010/main" val="247777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15</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Another Architecture Pattern – this one a little more realistic</a:t>
            </a:r>
          </a:p>
        </p:txBody>
      </p:sp>
      <p:sp>
        <p:nvSpPr>
          <p:cNvPr id="8" name="Rectangle 7">
            <a:extLst>
              <a:ext uri="{FF2B5EF4-FFF2-40B4-BE49-F238E27FC236}">
                <a16:creationId xmlns:a16="http://schemas.microsoft.com/office/drawing/2014/main" id="{80B86E1F-7003-61E2-9352-51C0E416058F}"/>
              </a:ext>
            </a:extLst>
          </p:cNvPr>
          <p:cNvSpPr/>
          <p:nvPr/>
        </p:nvSpPr>
        <p:spPr>
          <a:xfrm>
            <a:off x="457199" y="3048000"/>
            <a:ext cx="8218714" cy="2834622"/>
          </a:xfrm>
          <a:prstGeom prst="rect">
            <a:avLst/>
          </a:prstGeom>
        </p:spPr>
        <p:txBody>
          <a:bodyPr wrap="square">
            <a:spAutoFit/>
          </a:bodyPr>
          <a:lstStyle/>
          <a:p>
            <a:r>
              <a:rPr lang="en-US" b="0" dirty="0">
                <a:latin typeface="+mn-lt"/>
              </a:rPr>
              <a:t>The Pipe-and-Filter is a classic architecture pattern – its actually the basis for some of the goodness in functional programming and other design patterns such as the builder pattern</a:t>
            </a:r>
          </a:p>
          <a:p>
            <a:endParaRPr lang="en-US" b="0" dirty="0">
              <a:latin typeface="+mn-lt"/>
            </a:endParaRPr>
          </a:p>
          <a:p>
            <a:r>
              <a:rPr lang="en-US" b="0" dirty="0">
                <a:latin typeface="+mn-lt"/>
              </a:rPr>
              <a:t>Components are the filters – all inputs are provided by pipes, all transformations are done by filters.</a:t>
            </a:r>
            <a:br>
              <a:rPr lang="en-US" b="0" dirty="0">
                <a:latin typeface="+mn-lt"/>
              </a:rPr>
            </a:br>
            <a:br>
              <a:rPr lang="en-US" b="0" dirty="0">
                <a:latin typeface="+mn-lt"/>
              </a:rPr>
            </a:br>
            <a:r>
              <a:rPr lang="en-US" b="0" dirty="0">
                <a:latin typeface="+mn-lt"/>
              </a:rPr>
              <a:t>Filters are stateless, all transformations are based on pipe inputs</a:t>
            </a:r>
          </a:p>
          <a:p>
            <a:endParaRPr lang="en-US" b="0" dirty="0">
              <a:latin typeface="+mn-lt"/>
            </a:endParaRPr>
          </a:p>
          <a:p>
            <a:r>
              <a:rPr lang="en-US" b="0" dirty="0">
                <a:latin typeface="+mn-lt"/>
              </a:rPr>
              <a:t>The filters can ingest inputs and produce outputs atomically or via streaming </a:t>
            </a:r>
          </a:p>
        </p:txBody>
      </p:sp>
      <p:pic>
        <p:nvPicPr>
          <p:cNvPr id="6146" name="Picture 2" descr="Pipe-And-Filter">
            <a:extLst>
              <a:ext uri="{FF2B5EF4-FFF2-40B4-BE49-F238E27FC236}">
                <a16:creationId xmlns:a16="http://schemas.microsoft.com/office/drawing/2014/main" id="{9D5211F8-8287-327E-8F44-2FAD95403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054" y="1079336"/>
            <a:ext cx="525780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366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29789" y="229670"/>
            <a:ext cx="8229600" cy="474133"/>
          </a:xfrm>
        </p:spPr>
        <p:txBody>
          <a:bodyPr/>
          <a:lstStyle/>
          <a:p>
            <a:r>
              <a:rPr lang="en-US" sz="3200" u="none" dirty="0">
                <a:effectLst>
                  <a:outerShdw blurRad="38100" dist="38100" dir="2700000" algn="tl">
                    <a:srgbClr val="000000">
                      <a:alpha val="43137"/>
                    </a:srgbClr>
                  </a:outerShdw>
                </a:effectLst>
                <a:latin typeface="Verdana" charset="0"/>
              </a:rPr>
              <a:t>CORBA Method Request</a:t>
            </a:r>
          </a:p>
        </p:txBody>
      </p:sp>
      <p:grpSp>
        <p:nvGrpSpPr>
          <p:cNvPr id="124931" name="Group 3"/>
          <p:cNvGrpSpPr>
            <a:grpSpLocks/>
          </p:cNvGrpSpPr>
          <p:nvPr/>
        </p:nvGrpSpPr>
        <p:grpSpPr bwMode="auto">
          <a:xfrm>
            <a:off x="533400" y="1384300"/>
            <a:ext cx="3389313" cy="3831167"/>
            <a:chOff x="480" y="981"/>
            <a:chExt cx="2135" cy="2715"/>
          </a:xfrm>
        </p:grpSpPr>
        <p:sp>
          <p:nvSpPr>
            <p:cNvPr id="693252" name="Rectangle 4"/>
            <p:cNvSpPr>
              <a:spLocks noChangeArrowheads="1"/>
            </p:cNvSpPr>
            <p:nvPr/>
          </p:nvSpPr>
          <p:spPr bwMode="auto">
            <a:xfrm>
              <a:off x="480" y="2064"/>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Stubs</a:t>
              </a:r>
              <a:endParaRPr lang="en-US" b="1">
                <a:solidFill>
                  <a:schemeClr val="bg1"/>
                </a:solidFill>
                <a:latin typeface="Comic Sans MS" charset="0"/>
              </a:endParaRPr>
            </a:p>
          </p:txBody>
        </p:sp>
        <p:sp>
          <p:nvSpPr>
            <p:cNvPr id="693253" name="Rectangle 5"/>
            <p:cNvSpPr>
              <a:spLocks noChangeArrowheads="1"/>
            </p:cNvSpPr>
            <p:nvPr/>
          </p:nvSpPr>
          <p:spPr bwMode="auto">
            <a:xfrm>
              <a:off x="480" y="1248"/>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Client</a:t>
              </a:r>
              <a:endParaRPr lang="en-US" b="1">
                <a:solidFill>
                  <a:schemeClr val="bg1"/>
                </a:solidFill>
                <a:latin typeface="Comic Sans MS" charset="0"/>
              </a:endParaRPr>
            </a:p>
          </p:txBody>
        </p:sp>
        <p:sp>
          <p:nvSpPr>
            <p:cNvPr id="693254" name="Rectangle 6"/>
            <p:cNvSpPr>
              <a:spLocks noChangeArrowheads="1"/>
            </p:cNvSpPr>
            <p:nvPr/>
          </p:nvSpPr>
          <p:spPr bwMode="auto">
            <a:xfrm>
              <a:off x="480" y="2880"/>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ORB</a:t>
              </a:r>
              <a:endParaRPr lang="en-US" b="1">
                <a:solidFill>
                  <a:schemeClr val="bg1"/>
                </a:solidFill>
                <a:latin typeface="Comic Sans MS" charset="0"/>
              </a:endParaRPr>
            </a:p>
          </p:txBody>
        </p:sp>
        <p:sp>
          <p:nvSpPr>
            <p:cNvPr id="693255" name="Text Box 7"/>
            <p:cNvSpPr txBox="1">
              <a:spLocks noChangeArrowheads="1"/>
            </p:cNvSpPr>
            <p:nvPr/>
          </p:nvSpPr>
          <p:spPr bwMode="auto">
            <a:xfrm>
              <a:off x="1237" y="981"/>
              <a:ext cx="1378" cy="2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Object Reference</a:t>
              </a:r>
            </a:p>
          </p:txBody>
        </p:sp>
        <p:sp>
          <p:nvSpPr>
            <p:cNvPr id="693256" name="Line 8"/>
            <p:cNvSpPr>
              <a:spLocks noChangeShapeType="1"/>
            </p:cNvSpPr>
            <p:nvPr/>
          </p:nvSpPr>
          <p:spPr bwMode="auto">
            <a:xfrm flipH="1">
              <a:off x="1800" y="1248"/>
              <a:ext cx="408" cy="528"/>
            </a:xfrm>
            <a:prstGeom prst="line">
              <a:avLst/>
            </a:prstGeom>
            <a:noFill/>
            <a:ln w="381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93257" name="Oval 9"/>
            <p:cNvSpPr>
              <a:spLocks noChangeArrowheads="1"/>
            </p:cNvSpPr>
            <p:nvPr/>
          </p:nvSpPr>
          <p:spPr bwMode="auto">
            <a:xfrm>
              <a:off x="1680" y="1680"/>
              <a:ext cx="240" cy="288"/>
            </a:xfrm>
            <a:prstGeom prst="ellipse">
              <a:avLst/>
            </a:prstGeom>
            <a:solidFill>
              <a:srgbClr val="003399"/>
            </a:solidFill>
            <a:ln>
              <a:noFill/>
            </a:ln>
            <a:effectLst/>
            <a:extLst>
              <a:ext uri="{91240B29-F687-4f45-9708-019B960494DF}">
                <a14:hiddenLine xmlns:a14="http://schemas.microsoft.com/office/drawing/2010/main" xmlns="" w="57150">
                  <a:solidFill>
                    <a:schemeClr val="tx1"/>
                  </a:solidFill>
                  <a:round/>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cxnSp>
        <p:nvCxnSpPr>
          <p:cNvPr id="693258" name="AutoShape 10"/>
          <p:cNvCxnSpPr>
            <a:cxnSpLocks noChangeShapeType="1"/>
            <a:stCxn id="693257" idx="4"/>
            <a:endCxn id="693265" idx="4"/>
          </p:cNvCxnSpPr>
          <p:nvPr/>
        </p:nvCxnSpPr>
        <p:spPr bwMode="auto">
          <a:xfrm rot="16200000" flipH="1">
            <a:off x="4665751" y="740216"/>
            <a:ext cx="1412" cy="4075113"/>
          </a:xfrm>
          <a:prstGeom prst="bentConnector3">
            <a:avLst>
              <a:gd name="adj1" fmla="val -12100005"/>
            </a:avLst>
          </a:prstGeom>
          <a:noFill/>
          <a:ln w="38100" cap="rnd">
            <a:solidFill>
              <a:schemeClr val="tx1"/>
            </a:solidFill>
            <a:prstDash val="sysDot"/>
            <a:miter lim="800000"/>
            <a:headEnd type="none" w="sm" len="sm"/>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24933" name="Group 11"/>
          <p:cNvGrpSpPr>
            <a:grpSpLocks/>
          </p:cNvGrpSpPr>
          <p:nvPr/>
        </p:nvGrpSpPr>
        <p:grpSpPr bwMode="auto">
          <a:xfrm>
            <a:off x="5319713" y="1384300"/>
            <a:ext cx="3479800" cy="3831167"/>
            <a:chOff x="3184" y="981"/>
            <a:chExt cx="2192" cy="2715"/>
          </a:xfrm>
        </p:grpSpPr>
        <p:sp>
          <p:nvSpPr>
            <p:cNvPr id="693260" name="Rectangle 12"/>
            <p:cNvSpPr>
              <a:spLocks noChangeArrowheads="1"/>
            </p:cNvSpPr>
            <p:nvPr/>
          </p:nvSpPr>
          <p:spPr bwMode="auto">
            <a:xfrm>
              <a:off x="3840" y="1248"/>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 Server</a:t>
              </a:r>
              <a:endParaRPr lang="en-US" b="1">
                <a:solidFill>
                  <a:schemeClr val="bg1"/>
                </a:solidFill>
                <a:latin typeface="Comic Sans MS" charset="0"/>
              </a:endParaRPr>
            </a:p>
          </p:txBody>
        </p:sp>
        <p:sp>
          <p:nvSpPr>
            <p:cNvPr id="693261" name="Rectangle 13"/>
            <p:cNvSpPr>
              <a:spLocks noChangeArrowheads="1"/>
            </p:cNvSpPr>
            <p:nvPr/>
          </p:nvSpPr>
          <p:spPr bwMode="auto">
            <a:xfrm>
              <a:off x="3840" y="2064"/>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Skeletons</a:t>
              </a:r>
              <a:endParaRPr lang="en-US" b="1">
                <a:solidFill>
                  <a:schemeClr val="bg1"/>
                </a:solidFill>
                <a:latin typeface="Comic Sans MS" charset="0"/>
              </a:endParaRPr>
            </a:p>
          </p:txBody>
        </p:sp>
        <p:sp>
          <p:nvSpPr>
            <p:cNvPr id="693262" name="Rectangle 14"/>
            <p:cNvSpPr>
              <a:spLocks noChangeArrowheads="1"/>
            </p:cNvSpPr>
            <p:nvPr/>
          </p:nvSpPr>
          <p:spPr bwMode="auto">
            <a:xfrm>
              <a:off x="3840" y="2880"/>
              <a:ext cx="1536" cy="81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3600" b="1">
                  <a:solidFill>
                    <a:schemeClr val="bg1"/>
                  </a:solidFill>
                  <a:latin typeface="Comic Sans MS" charset="0"/>
                </a:rPr>
                <a:t>ORB</a:t>
              </a:r>
              <a:endParaRPr lang="en-US" b="1">
                <a:solidFill>
                  <a:schemeClr val="bg1"/>
                </a:solidFill>
                <a:latin typeface="Comic Sans MS" charset="0"/>
              </a:endParaRPr>
            </a:p>
          </p:txBody>
        </p:sp>
        <p:sp>
          <p:nvSpPr>
            <p:cNvPr id="693263" name="Text Box 15"/>
            <p:cNvSpPr txBox="1">
              <a:spLocks noChangeArrowheads="1"/>
            </p:cNvSpPr>
            <p:nvPr/>
          </p:nvSpPr>
          <p:spPr bwMode="auto">
            <a:xfrm>
              <a:off x="3184" y="981"/>
              <a:ext cx="664" cy="2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Servant</a:t>
              </a:r>
            </a:p>
          </p:txBody>
        </p:sp>
        <p:sp>
          <p:nvSpPr>
            <p:cNvPr id="693264" name="Line 16"/>
            <p:cNvSpPr>
              <a:spLocks noChangeShapeType="1"/>
            </p:cNvSpPr>
            <p:nvPr/>
          </p:nvSpPr>
          <p:spPr bwMode="auto">
            <a:xfrm>
              <a:off x="3456" y="1248"/>
              <a:ext cx="600" cy="528"/>
            </a:xfrm>
            <a:prstGeom prst="line">
              <a:avLst/>
            </a:prstGeom>
            <a:noFill/>
            <a:ln w="381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93265" name="Oval 17"/>
            <p:cNvSpPr>
              <a:spLocks noChangeArrowheads="1"/>
            </p:cNvSpPr>
            <p:nvPr/>
          </p:nvSpPr>
          <p:spPr bwMode="auto">
            <a:xfrm>
              <a:off x="3936" y="1680"/>
              <a:ext cx="240" cy="288"/>
            </a:xfrm>
            <a:prstGeom prst="ellipse">
              <a:avLst/>
            </a:prstGeom>
            <a:solidFill>
              <a:srgbClr val="003399"/>
            </a:solidFill>
            <a:ln>
              <a:noFill/>
            </a:ln>
            <a:effectLst/>
            <a:extLst>
              <a:ext uri="{91240B29-F687-4f45-9708-019B960494DF}">
                <a14:hiddenLine xmlns:a14="http://schemas.microsoft.com/office/drawing/2010/main" xmlns="" w="57150">
                  <a:solidFill>
                    <a:schemeClr val="tx1"/>
                  </a:solidFill>
                  <a:round/>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693266" name="AutoShape 18"/>
          <p:cNvSpPr>
            <a:spLocks noChangeArrowheads="1"/>
          </p:cNvSpPr>
          <p:nvPr/>
        </p:nvSpPr>
        <p:spPr bwMode="auto">
          <a:xfrm>
            <a:off x="3200400" y="4064000"/>
            <a:ext cx="2895600" cy="609600"/>
          </a:xfrm>
          <a:prstGeom prst="leftRightArrow">
            <a:avLst>
              <a:gd name="adj1" fmla="val 50000"/>
              <a:gd name="adj2" fmla="val 84444"/>
            </a:avLst>
          </a:prstGeom>
          <a:solidFill>
            <a:srgbClr val="003399"/>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93267" name="Text Box 19"/>
          <p:cNvSpPr txBox="1">
            <a:spLocks noChangeArrowheads="1"/>
          </p:cNvSpPr>
          <p:nvPr/>
        </p:nvSpPr>
        <p:spPr bwMode="auto">
          <a:xfrm>
            <a:off x="3490397" y="4659726"/>
            <a:ext cx="2382283" cy="6514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000" b="1" dirty="0">
                <a:latin typeface="Comic Sans MS" charset="0"/>
              </a:rPr>
              <a:t>Network Message</a:t>
            </a:r>
          </a:p>
          <a:p>
            <a:pPr algn="ctr">
              <a:defRPr/>
            </a:pPr>
            <a:r>
              <a:rPr lang="en-US" sz="2000" b="1" dirty="0">
                <a:latin typeface="Comic Sans MS" charset="0"/>
              </a:rPr>
              <a:t>(TCP/IP,...)</a:t>
            </a:r>
            <a:endParaRPr lang="en-US" b="1" dirty="0">
              <a:latin typeface="Comic Sans MS" charset="0"/>
            </a:endParaRPr>
          </a:p>
        </p:txBody>
      </p:sp>
      <p:sp>
        <p:nvSpPr>
          <p:cNvPr id="693268" name="Text Box 20"/>
          <p:cNvSpPr txBox="1">
            <a:spLocks noChangeArrowheads="1"/>
          </p:cNvSpPr>
          <p:nvPr/>
        </p:nvSpPr>
        <p:spPr bwMode="auto">
          <a:xfrm>
            <a:off x="3050121" y="5284372"/>
            <a:ext cx="3158061" cy="487313"/>
          </a:xfrm>
          <a:prstGeom prst="rect">
            <a:avLst/>
          </a:prstGeom>
          <a:noFill/>
          <a:ln>
            <a:noFill/>
          </a:ln>
          <a:effectLst/>
          <a:extLst>
            <a:ext uri="{909E8E84-426E-40dd-AFC4-6F175D3DCCD1}">
              <a14:hiddenFill xmlns:a14="http://schemas.microsoft.com/office/drawing/2010/main" xmlns="">
                <a:solidFill>
                  <a:srgbClr val="003399"/>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800" b="1">
                <a:solidFill>
                  <a:srgbClr val="003399"/>
                </a:solidFill>
                <a:latin typeface="Comic Sans MS" charset="0"/>
              </a:rPr>
              <a:t>Method Requests</a:t>
            </a:r>
            <a:endParaRPr lang="en-US" b="1">
              <a:latin typeface="Comic Sans MS" charset="0"/>
            </a:endParaRPr>
          </a:p>
        </p:txBody>
      </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150</a:t>
            </a:fld>
            <a:endParaRPr lang="en-US" altLang="en-US">
              <a:solidFill>
                <a:prstClr val="black">
                  <a:tint val="75000"/>
                </a:prstClr>
              </a:solidFill>
            </a:endParaRPr>
          </a:p>
        </p:txBody>
      </p:sp>
    </p:spTree>
    <p:extLst>
      <p:ext uri="{BB962C8B-B14F-4D97-AF65-F5344CB8AC3E}">
        <p14:creationId xmlns:p14="http://schemas.microsoft.com/office/powerpoint/2010/main" val="36231396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502886" y="233451"/>
            <a:ext cx="8077200" cy="609600"/>
          </a:xfrm>
        </p:spPr>
        <p:txBody>
          <a:bodyPr/>
          <a:lstStyle/>
          <a:p>
            <a:r>
              <a:rPr lang="en-US" dirty="0">
                <a:latin typeface="Verdana" charset="0"/>
              </a:rPr>
              <a:t>CORBA Method Request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sp>
        <p:nvSpPr>
          <p:cNvPr id="125955" name="Rectangle 3" descr="Rectangle: Click to edit Master text styles&#10;Second level&#10;Third level&#10;Fourth level&#10;Fifth level"/>
          <p:cNvSpPr>
            <a:spLocks noGrp="1" noChangeArrowheads="1"/>
          </p:cNvSpPr>
          <p:nvPr>
            <p:ph type="body" idx="1"/>
          </p:nvPr>
        </p:nvSpPr>
        <p:spPr>
          <a:xfrm>
            <a:off x="493406" y="1004962"/>
            <a:ext cx="8193394" cy="4413706"/>
          </a:xfrm>
        </p:spPr>
        <p:txBody>
          <a:bodyPr/>
          <a:lstStyle/>
          <a:p>
            <a:pPr eaLnBrk="1" hangingPunct="1">
              <a:defRPr/>
            </a:pPr>
            <a:r>
              <a:rPr lang="en-US" dirty="0"/>
              <a:t>The Figure shows how a message from a client object is sent to a server object.  </a:t>
            </a:r>
          </a:p>
          <a:p>
            <a:pPr eaLnBrk="1" hangingPunct="1">
              <a:defRPr/>
            </a:pPr>
            <a:r>
              <a:rPr lang="en-US" dirty="0"/>
              <a:t>In order for a client to access a server object, it must first obtain a handle (object reference) to that object. </a:t>
            </a:r>
          </a:p>
          <a:p>
            <a:pPr eaLnBrk="1" hangingPunct="1">
              <a:defRPr/>
            </a:pPr>
            <a:r>
              <a:rPr lang="en-US" dirty="0"/>
              <a:t>If the server object is remote, the handle points to a stub function, which uses the Object Request Broker (ORB) service to forward invocations to the server object. </a:t>
            </a:r>
          </a:p>
          <a:p>
            <a:endParaRPr lang="en-US" sz="28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151</a:t>
            </a:fld>
            <a:endParaRPr lang="en-US" altLang="en-US">
              <a:solidFill>
                <a:prstClr val="black">
                  <a:tint val="75000"/>
                </a:prstClr>
              </a:solidFill>
            </a:endParaRPr>
          </a:p>
        </p:txBody>
      </p:sp>
    </p:spTree>
    <p:extLst>
      <p:ext uri="{BB962C8B-B14F-4D97-AF65-F5344CB8AC3E}">
        <p14:creationId xmlns:p14="http://schemas.microsoft.com/office/powerpoint/2010/main" val="29898454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03395" y="220533"/>
            <a:ext cx="8229600" cy="406400"/>
          </a:xfrm>
        </p:spPr>
        <p:txBody>
          <a:bodyPr/>
          <a:lstStyle/>
          <a:p>
            <a:r>
              <a:rPr lang="en-US" dirty="0">
                <a:latin typeface="Verdana" charset="0"/>
              </a:rPr>
              <a:t>CORBA IDL and IIOP</a:t>
            </a:r>
          </a:p>
        </p:txBody>
      </p:sp>
      <p:sp>
        <p:nvSpPr>
          <p:cNvPr id="126979" name="Rectangle 3" descr="Rectangle: Click to edit Master text styles&#10;Second level&#10;Third level&#10;Fourth level&#10;Fifth level"/>
          <p:cNvSpPr>
            <a:spLocks noGrp="1" noChangeArrowheads="1"/>
          </p:cNvSpPr>
          <p:nvPr>
            <p:ph type="body" idx="1"/>
          </p:nvPr>
        </p:nvSpPr>
        <p:spPr>
          <a:xfrm>
            <a:off x="484268" y="849650"/>
            <a:ext cx="8202531" cy="4569018"/>
          </a:xfrm>
        </p:spPr>
        <p:txBody>
          <a:bodyPr/>
          <a:lstStyle/>
          <a:p>
            <a:pPr eaLnBrk="1" hangingPunct="1">
              <a:defRPr/>
            </a:pPr>
            <a:r>
              <a:rPr lang="en-US" dirty="0"/>
              <a:t>The client may only invoke methods that are specified in the CORBA object’</a:t>
            </a:r>
            <a:r>
              <a:rPr lang="en-US" altLang="ja-JP" dirty="0"/>
              <a:t>s interface.</a:t>
            </a:r>
          </a:p>
          <a:p>
            <a:pPr eaLnBrk="1" hangingPunct="1">
              <a:defRPr/>
            </a:pPr>
            <a:r>
              <a:rPr lang="en-US" dirty="0"/>
              <a:t>Object interfaces are defined using an Interface Definition Language (IDL).</a:t>
            </a:r>
          </a:p>
          <a:p>
            <a:pPr lvl="1"/>
            <a:r>
              <a:rPr lang="en-US" dirty="0"/>
              <a:t>A programming language and platform neutral notation for specifying interfaces.</a:t>
            </a:r>
          </a:p>
          <a:p>
            <a:pPr lvl="1"/>
            <a:r>
              <a:rPr lang="en-US" dirty="0"/>
              <a:t>IDL compilers target specific platform and programming language combinations (e.g., C++ on Windows).</a:t>
            </a:r>
          </a:p>
          <a:p>
            <a:pPr lvl="1"/>
            <a:r>
              <a:rPr lang="en-US" dirty="0"/>
              <a:t>Generates two artifacts:</a:t>
            </a:r>
          </a:p>
          <a:p>
            <a:pPr lvl="2"/>
            <a:r>
              <a:rPr lang="en-US" dirty="0"/>
              <a:t>Object stub</a:t>
            </a:r>
          </a:p>
          <a:p>
            <a:pPr lvl="2"/>
            <a:r>
              <a:rPr lang="en-US" dirty="0"/>
              <a:t>Object skeleton</a:t>
            </a:r>
          </a:p>
          <a:p>
            <a:pPr eaLnBrk="1" hangingPunct="1">
              <a:defRPr/>
            </a:pPr>
            <a:r>
              <a:rPr lang="en-US" dirty="0"/>
              <a:t>Different ORBs communicate via the Internet </a:t>
            </a:r>
            <a:r>
              <a:rPr lang="en-US" dirty="0" err="1"/>
              <a:t>InterORB</a:t>
            </a:r>
            <a:r>
              <a:rPr lang="en-US" dirty="0"/>
              <a:t> Protocol (IIOP).</a:t>
            </a:r>
          </a:p>
          <a:p>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152</a:t>
            </a:fld>
            <a:endParaRPr lang="en-US" altLang="en-US">
              <a:solidFill>
                <a:prstClr val="black">
                  <a:tint val="75000"/>
                </a:prstClr>
              </a:solidFill>
            </a:endParaRPr>
          </a:p>
        </p:txBody>
      </p:sp>
    </p:spTree>
    <p:extLst>
      <p:ext uri="{BB962C8B-B14F-4D97-AF65-F5344CB8AC3E}">
        <p14:creationId xmlns:p14="http://schemas.microsoft.com/office/powerpoint/2010/main" val="15776755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02886" y="238805"/>
            <a:ext cx="8229600" cy="609600"/>
          </a:xfrm>
        </p:spPr>
        <p:txBody>
          <a:bodyPr/>
          <a:lstStyle/>
          <a:p>
            <a:r>
              <a:rPr lang="en-US" dirty="0">
                <a:latin typeface="Verdana" charset="0"/>
              </a:rPr>
              <a:t>Object Stubs</a:t>
            </a:r>
          </a:p>
        </p:txBody>
      </p:sp>
      <p:sp>
        <p:nvSpPr>
          <p:cNvPr id="128003" name="Rectangle 3" descr="Rectangle: Click to edit Master text styles&#10;Second level&#10;Third level&#10;Fourth level&#10;Fifth level"/>
          <p:cNvSpPr>
            <a:spLocks noGrp="1" noChangeArrowheads="1"/>
          </p:cNvSpPr>
          <p:nvPr>
            <p:ph type="body" idx="1"/>
          </p:nvPr>
        </p:nvSpPr>
        <p:spPr>
          <a:xfrm>
            <a:off x="612189" y="867921"/>
            <a:ext cx="7922211" cy="4415279"/>
          </a:xfrm>
        </p:spPr>
        <p:txBody>
          <a:bodyPr/>
          <a:lstStyle/>
          <a:p>
            <a:r>
              <a:rPr lang="en-US" dirty="0">
                <a:latin typeface="Tahoma" charset="0"/>
              </a:rPr>
              <a:t>Object Stubs:</a:t>
            </a:r>
          </a:p>
          <a:p>
            <a:pPr lvl="1"/>
            <a:r>
              <a:rPr lang="en-US" dirty="0"/>
              <a:t>An object that provides implementations for each method in the IDL interface.</a:t>
            </a:r>
          </a:p>
          <a:p>
            <a:pPr lvl="1"/>
            <a:r>
              <a:rPr lang="en-US" dirty="0"/>
              <a:t>Method implementations do not actually perform the services provided by the true object.</a:t>
            </a:r>
          </a:p>
          <a:p>
            <a:pPr lvl="1"/>
            <a:r>
              <a:rPr lang="en-US" dirty="0"/>
              <a:t>The stub serializes and sends the calling parameters across machine or process boundaries to the object skeleton.</a:t>
            </a:r>
          </a:p>
          <a:p>
            <a:pPr lvl="1"/>
            <a:r>
              <a:rPr lang="en-US" dirty="0"/>
              <a:t>The stub receives the return information from the skeleton and returns it to the caller. </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153</a:t>
            </a:fld>
            <a:endParaRPr lang="en-US" altLang="en-US">
              <a:solidFill>
                <a:prstClr val="black">
                  <a:tint val="75000"/>
                </a:prstClr>
              </a:solidFill>
            </a:endParaRPr>
          </a:p>
        </p:txBody>
      </p:sp>
    </p:spTree>
    <p:extLst>
      <p:ext uri="{BB962C8B-B14F-4D97-AF65-F5344CB8AC3E}">
        <p14:creationId xmlns:p14="http://schemas.microsoft.com/office/powerpoint/2010/main" val="13403060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575983" y="238805"/>
            <a:ext cx="8229600" cy="609600"/>
          </a:xfrm>
        </p:spPr>
        <p:txBody>
          <a:bodyPr/>
          <a:lstStyle/>
          <a:p>
            <a:r>
              <a:rPr lang="en-US" dirty="0">
                <a:latin typeface="Verdana" charset="0"/>
              </a:rPr>
              <a:t>Object Skeletons</a:t>
            </a:r>
          </a:p>
        </p:txBody>
      </p:sp>
      <p:sp>
        <p:nvSpPr>
          <p:cNvPr id="129027" name="Rectangle 3" descr="Rectangle: Click to edit Master text styles&#10;Second level&#10;Third level&#10;Fourth level&#10;Fifth level"/>
          <p:cNvSpPr>
            <a:spLocks noGrp="1" noChangeArrowheads="1"/>
          </p:cNvSpPr>
          <p:nvPr>
            <p:ph type="body" idx="1"/>
          </p:nvPr>
        </p:nvSpPr>
        <p:spPr>
          <a:xfrm>
            <a:off x="685286" y="941009"/>
            <a:ext cx="7849114" cy="4342191"/>
          </a:xfrm>
        </p:spPr>
        <p:txBody>
          <a:bodyPr/>
          <a:lstStyle/>
          <a:p>
            <a:pPr eaLnBrk="1" hangingPunct="1">
              <a:defRPr/>
            </a:pPr>
            <a:r>
              <a:rPr lang="en-US" dirty="0"/>
              <a:t>Object Skeletons:</a:t>
            </a:r>
          </a:p>
          <a:p>
            <a:pPr lvl="1"/>
            <a:r>
              <a:rPr lang="en-US" dirty="0"/>
              <a:t>An object that provides empty implementations for each method defined in the IDL interface.</a:t>
            </a:r>
          </a:p>
          <a:p>
            <a:pPr lvl="1"/>
            <a:r>
              <a:rPr lang="en-US" dirty="0"/>
              <a:t>The skeleton code transforms the call and parameters into the required implementation-specific format before calling the object.</a:t>
            </a:r>
          </a:p>
          <a:p>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154</a:t>
            </a:fld>
            <a:endParaRPr lang="en-US" altLang="en-US">
              <a:solidFill>
                <a:prstClr val="black">
                  <a:tint val="75000"/>
                </a:prstClr>
              </a:solidFill>
            </a:endParaRPr>
          </a:p>
        </p:txBody>
      </p:sp>
    </p:spTree>
    <p:extLst>
      <p:ext uri="{BB962C8B-B14F-4D97-AF65-F5344CB8AC3E}">
        <p14:creationId xmlns:p14="http://schemas.microsoft.com/office/powerpoint/2010/main" val="1126581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a:latin typeface="Verdana" charset="0"/>
              </a:rPr>
              <a:t>Server Objects in CORBA</a:t>
            </a:r>
          </a:p>
        </p:txBody>
      </p:sp>
      <p:sp>
        <p:nvSpPr>
          <p:cNvPr id="130051" name="Rectangle 3" descr="Rectangle: Click to edit Master text styles&#10;Second level&#10;Third level&#10;Fourth level&#10;Fifth level"/>
          <p:cNvSpPr>
            <a:spLocks noGrp="1" noChangeArrowheads="1"/>
          </p:cNvSpPr>
          <p:nvPr>
            <p:ph type="body" idx="1"/>
          </p:nvPr>
        </p:nvSpPr>
        <p:spPr>
          <a:xfrm>
            <a:off x="420309" y="950146"/>
            <a:ext cx="8266491" cy="4468522"/>
          </a:xfrm>
        </p:spPr>
        <p:txBody>
          <a:bodyPr/>
          <a:lstStyle/>
          <a:p>
            <a:r>
              <a:rPr lang="en-US" dirty="0"/>
              <a:t>The server-side ORB receives the request over a network connection and then determines which of the objects on its machine is the target.  </a:t>
            </a:r>
          </a:p>
          <a:p>
            <a:r>
              <a:rPr lang="en-US" dirty="0"/>
              <a:t>When the ORB locates the object, it must prepare it to receive the request. E.g., </a:t>
            </a:r>
          </a:p>
          <a:p>
            <a:pPr lvl="1"/>
            <a:r>
              <a:rPr lang="en-US" dirty="0"/>
              <a:t>Start a server process that contains the object. </a:t>
            </a:r>
          </a:p>
          <a:p>
            <a:pPr lvl="1"/>
            <a:r>
              <a:rPr lang="en-US" dirty="0"/>
              <a:t>Retrieve the object from persistent storage.</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155</a:t>
            </a:fld>
            <a:endParaRPr lang="en-US" altLang="en-US">
              <a:solidFill>
                <a:prstClr val="black">
                  <a:tint val="75000"/>
                </a:prstClr>
              </a:solidFill>
            </a:endParaRPr>
          </a:p>
        </p:txBody>
      </p:sp>
    </p:spTree>
    <p:extLst>
      <p:ext uri="{BB962C8B-B14F-4D97-AF65-F5344CB8AC3E}">
        <p14:creationId xmlns:p14="http://schemas.microsoft.com/office/powerpoint/2010/main" val="2997372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24263" y="206043"/>
            <a:ext cx="7772400" cy="541867"/>
          </a:xfrm>
        </p:spPr>
        <p:txBody>
          <a:bodyPr/>
          <a:lstStyle/>
          <a:p>
            <a:r>
              <a:rPr lang="en-US" sz="2800" u="none" dirty="0">
                <a:effectLst>
                  <a:outerShdw blurRad="38100" dist="38100" dir="2700000" algn="tl">
                    <a:srgbClr val="000000">
                      <a:alpha val="43137"/>
                    </a:srgbClr>
                  </a:outerShdw>
                </a:effectLst>
                <a:latin typeface="Verdana" charset="0"/>
              </a:rPr>
              <a:t>Hiding Services Behind an Object Adapter </a:t>
            </a:r>
          </a:p>
        </p:txBody>
      </p:sp>
      <p:grpSp>
        <p:nvGrpSpPr>
          <p:cNvPr id="131075" name="Group 3"/>
          <p:cNvGrpSpPr>
            <a:grpSpLocks/>
          </p:cNvGrpSpPr>
          <p:nvPr/>
        </p:nvGrpSpPr>
        <p:grpSpPr bwMode="auto">
          <a:xfrm>
            <a:off x="1726921" y="986689"/>
            <a:ext cx="5518837" cy="4586274"/>
            <a:chOff x="1296" y="1104"/>
            <a:chExt cx="3168" cy="2736"/>
          </a:xfrm>
        </p:grpSpPr>
        <p:sp>
          <p:nvSpPr>
            <p:cNvPr id="131076" name="Oval 4"/>
            <p:cNvSpPr>
              <a:spLocks noChangeArrowheads="1"/>
            </p:cNvSpPr>
            <p:nvPr/>
          </p:nvSpPr>
          <p:spPr bwMode="auto">
            <a:xfrm>
              <a:off x="1296" y="1104"/>
              <a:ext cx="667" cy="456"/>
            </a:xfrm>
            <a:prstGeom prst="ellipse">
              <a:avLst/>
            </a:prstGeom>
            <a:solidFill>
              <a:srgbClr val="008080"/>
            </a:solidFill>
            <a:ln w="9525">
              <a:solidFill>
                <a:srgbClr val="000000"/>
              </a:solidFill>
              <a:round/>
              <a:headEnd/>
              <a:tailEnd/>
            </a:ln>
          </p:spPr>
          <p:txBody>
            <a:bodyPr wrap="none" anchor="ctr"/>
            <a:lstStyle/>
            <a:p>
              <a:pPr algn="ctr"/>
              <a:r>
                <a:rPr lang="en-US" b="1">
                  <a:solidFill>
                    <a:schemeClr val="bg1"/>
                  </a:solidFill>
                  <a:latin typeface="Comic Sans MS" charset="0"/>
                </a:rPr>
                <a:t>S1</a:t>
              </a:r>
            </a:p>
          </p:txBody>
        </p:sp>
        <p:sp>
          <p:nvSpPr>
            <p:cNvPr id="131077" name="Oval 5"/>
            <p:cNvSpPr>
              <a:spLocks noChangeArrowheads="1"/>
            </p:cNvSpPr>
            <p:nvPr/>
          </p:nvSpPr>
          <p:spPr bwMode="auto">
            <a:xfrm>
              <a:off x="2130" y="1104"/>
              <a:ext cx="667" cy="456"/>
            </a:xfrm>
            <a:prstGeom prst="ellipse">
              <a:avLst/>
            </a:prstGeom>
            <a:solidFill>
              <a:srgbClr val="008080"/>
            </a:solidFill>
            <a:ln w="9525">
              <a:solidFill>
                <a:srgbClr val="000000"/>
              </a:solidFill>
              <a:round/>
              <a:headEnd/>
              <a:tailEnd/>
            </a:ln>
          </p:spPr>
          <p:txBody>
            <a:bodyPr wrap="none" anchor="ctr"/>
            <a:lstStyle/>
            <a:p>
              <a:pPr algn="ctr"/>
              <a:r>
                <a:rPr lang="en-US" b="1">
                  <a:solidFill>
                    <a:schemeClr val="bg1"/>
                  </a:solidFill>
                  <a:latin typeface="Comic Sans MS" charset="0"/>
                </a:rPr>
                <a:t>S2</a:t>
              </a:r>
            </a:p>
          </p:txBody>
        </p:sp>
        <p:sp>
          <p:nvSpPr>
            <p:cNvPr id="131078" name="Oval 6"/>
            <p:cNvSpPr>
              <a:spLocks noChangeArrowheads="1"/>
            </p:cNvSpPr>
            <p:nvPr/>
          </p:nvSpPr>
          <p:spPr bwMode="auto">
            <a:xfrm>
              <a:off x="2963" y="1104"/>
              <a:ext cx="667" cy="456"/>
            </a:xfrm>
            <a:prstGeom prst="ellipse">
              <a:avLst/>
            </a:prstGeom>
            <a:solidFill>
              <a:srgbClr val="008080"/>
            </a:solidFill>
            <a:ln w="9525">
              <a:solidFill>
                <a:srgbClr val="000000"/>
              </a:solidFill>
              <a:round/>
              <a:headEnd/>
              <a:tailEnd/>
            </a:ln>
          </p:spPr>
          <p:txBody>
            <a:bodyPr wrap="none" anchor="ctr"/>
            <a:lstStyle/>
            <a:p>
              <a:pPr algn="ctr"/>
              <a:r>
                <a:rPr lang="en-US" b="1" dirty="0">
                  <a:solidFill>
                    <a:schemeClr val="bg1"/>
                  </a:solidFill>
                  <a:latin typeface="Comic Sans MS" charset="0"/>
                </a:rPr>
                <a:t>S3</a:t>
              </a:r>
            </a:p>
          </p:txBody>
        </p:sp>
        <p:sp>
          <p:nvSpPr>
            <p:cNvPr id="131079" name="Oval 7"/>
            <p:cNvSpPr>
              <a:spLocks noChangeArrowheads="1"/>
            </p:cNvSpPr>
            <p:nvPr/>
          </p:nvSpPr>
          <p:spPr bwMode="auto">
            <a:xfrm>
              <a:off x="3797" y="1104"/>
              <a:ext cx="667" cy="456"/>
            </a:xfrm>
            <a:prstGeom prst="ellipse">
              <a:avLst/>
            </a:prstGeom>
            <a:solidFill>
              <a:srgbClr val="008080"/>
            </a:solidFill>
            <a:ln w="9525">
              <a:solidFill>
                <a:srgbClr val="000000"/>
              </a:solidFill>
              <a:round/>
              <a:headEnd/>
              <a:tailEnd/>
            </a:ln>
          </p:spPr>
          <p:txBody>
            <a:bodyPr wrap="none" anchor="ctr"/>
            <a:lstStyle/>
            <a:p>
              <a:pPr algn="ctr"/>
              <a:r>
                <a:rPr lang="en-US" b="1">
                  <a:solidFill>
                    <a:schemeClr val="bg1"/>
                  </a:solidFill>
                  <a:latin typeface="Comic Sans MS" charset="0"/>
                </a:rPr>
                <a:t>S4</a:t>
              </a:r>
            </a:p>
          </p:txBody>
        </p:sp>
        <p:sp>
          <p:nvSpPr>
            <p:cNvPr id="131080" name="Rectangle 8"/>
            <p:cNvSpPr>
              <a:spLocks noChangeArrowheads="1"/>
            </p:cNvSpPr>
            <p:nvPr/>
          </p:nvSpPr>
          <p:spPr bwMode="auto">
            <a:xfrm>
              <a:off x="1296" y="1951"/>
              <a:ext cx="3085" cy="782"/>
            </a:xfrm>
            <a:prstGeom prst="rect">
              <a:avLst/>
            </a:prstGeom>
            <a:solidFill>
              <a:srgbClr val="008080"/>
            </a:solidFill>
            <a:ln w="9525">
              <a:solidFill>
                <a:srgbClr val="000000"/>
              </a:solidFill>
              <a:miter lim="800000"/>
              <a:headEnd/>
              <a:tailEnd/>
            </a:ln>
          </p:spPr>
          <p:txBody>
            <a:bodyPr wrap="none" anchor="ctr"/>
            <a:lstStyle/>
            <a:p>
              <a:pPr algn="ctr"/>
              <a:r>
                <a:rPr kumimoji="1" lang="en-US" sz="3200" b="1" dirty="0">
                  <a:solidFill>
                    <a:schemeClr val="bg1"/>
                  </a:solidFill>
                  <a:latin typeface="Times New Roman" charset="0"/>
                </a:rPr>
                <a:t>Adapter </a:t>
              </a:r>
            </a:p>
            <a:p>
              <a:pPr algn="ctr"/>
              <a:r>
                <a:rPr kumimoji="1" lang="en-US" sz="3200" b="1" dirty="0">
                  <a:solidFill>
                    <a:schemeClr val="bg1"/>
                  </a:solidFill>
                  <a:latin typeface="Times New Roman" charset="0"/>
                </a:rPr>
                <a:t>(CORBA OBJECT)</a:t>
              </a:r>
            </a:p>
          </p:txBody>
        </p:sp>
        <p:sp>
          <p:nvSpPr>
            <p:cNvPr id="131081" name="Rectangle 9"/>
            <p:cNvSpPr>
              <a:spLocks noChangeArrowheads="1"/>
            </p:cNvSpPr>
            <p:nvPr/>
          </p:nvSpPr>
          <p:spPr bwMode="auto">
            <a:xfrm>
              <a:off x="1296" y="3189"/>
              <a:ext cx="3085" cy="651"/>
            </a:xfrm>
            <a:prstGeom prst="rect">
              <a:avLst/>
            </a:prstGeom>
            <a:solidFill>
              <a:srgbClr val="008080"/>
            </a:solidFill>
            <a:ln w="9525">
              <a:solidFill>
                <a:srgbClr val="000000"/>
              </a:solidFill>
              <a:miter lim="800000"/>
              <a:headEnd/>
              <a:tailEnd/>
            </a:ln>
          </p:spPr>
          <p:txBody>
            <a:bodyPr wrap="none" anchor="ctr"/>
            <a:lstStyle/>
            <a:p>
              <a:pPr algn="ctr"/>
              <a:r>
                <a:rPr kumimoji="1" lang="en-US" sz="4000" b="1">
                  <a:solidFill>
                    <a:schemeClr val="bg1"/>
                  </a:solidFill>
                  <a:latin typeface="Times New Roman" charset="0"/>
                </a:rPr>
                <a:t>ORB</a:t>
              </a:r>
              <a:endParaRPr kumimoji="1" lang="en-US">
                <a:solidFill>
                  <a:schemeClr val="bg1"/>
                </a:solidFill>
                <a:latin typeface="Times New Roman" charset="0"/>
              </a:endParaRPr>
            </a:p>
          </p:txBody>
        </p:sp>
        <p:sp>
          <p:nvSpPr>
            <p:cNvPr id="131082" name="AutoShape 10"/>
            <p:cNvSpPr>
              <a:spLocks noChangeArrowheads="1"/>
            </p:cNvSpPr>
            <p:nvPr/>
          </p:nvSpPr>
          <p:spPr bwMode="auto">
            <a:xfrm>
              <a:off x="2630" y="2733"/>
              <a:ext cx="531" cy="456"/>
            </a:xfrm>
            <a:prstGeom prst="upDownArrow">
              <a:avLst>
                <a:gd name="adj1" fmla="val 50000"/>
                <a:gd name="adj2" fmla="val 20000"/>
              </a:avLst>
            </a:prstGeom>
            <a:solidFill>
              <a:srgbClr val="003399"/>
            </a:solidFill>
            <a:ln w="9525">
              <a:solidFill>
                <a:srgbClr val="000000"/>
              </a:solidFill>
              <a:miter lim="800000"/>
              <a:headEnd/>
              <a:tailEnd/>
            </a:ln>
          </p:spPr>
          <p:txBody>
            <a:bodyPr wrap="none" anchor="ctr"/>
            <a:lstStyle/>
            <a:p>
              <a:endParaRPr lang="en-US"/>
            </a:p>
          </p:txBody>
        </p:sp>
        <p:sp>
          <p:nvSpPr>
            <p:cNvPr id="131083" name="AutoShape 11"/>
            <p:cNvSpPr>
              <a:spLocks noChangeArrowheads="1"/>
            </p:cNvSpPr>
            <p:nvPr/>
          </p:nvSpPr>
          <p:spPr bwMode="auto">
            <a:xfrm>
              <a:off x="1629" y="1560"/>
              <a:ext cx="84" cy="391"/>
            </a:xfrm>
            <a:prstGeom prst="upDownArrow">
              <a:avLst>
                <a:gd name="adj1" fmla="val 50000"/>
                <a:gd name="adj2" fmla="val 93095"/>
              </a:avLst>
            </a:prstGeom>
            <a:solidFill>
              <a:srgbClr val="003399"/>
            </a:solidFill>
            <a:ln w="9525">
              <a:solidFill>
                <a:srgbClr val="000000"/>
              </a:solidFill>
              <a:miter lim="800000"/>
              <a:headEnd/>
              <a:tailEnd/>
            </a:ln>
          </p:spPr>
          <p:txBody>
            <a:bodyPr wrap="none" anchor="ctr"/>
            <a:lstStyle/>
            <a:p>
              <a:endParaRPr lang="en-US"/>
            </a:p>
          </p:txBody>
        </p:sp>
        <p:sp>
          <p:nvSpPr>
            <p:cNvPr id="131084" name="AutoShape 12"/>
            <p:cNvSpPr>
              <a:spLocks noChangeArrowheads="1"/>
            </p:cNvSpPr>
            <p:nvPr/>
          </p:nvSpPr>
          <p:spPr bwMode="auto">
            <a:xfrm>
              <a:off x="2463" y="1560"/>
              <a:ext cx="84" cy="391"/>
            </a:xfrm>
            <a:prstGeom prst="upDownArrow">
              <a:avLst>
                <a:gd name="adj1" fmla="val 50000"/>
                <a:gd name="adj2" fmla="val 93095"/>
              </a:avLst>
            </a:prstGeom>
            <a:solidFill>
              <a:srgbClr val="003399"/>
            </a:solidFill>
            <a:ln w="9525">
              <a:solidFill>
                <a:srgbClr val="000000"/>
              </a:solidFill>
              <a:miter lim="800000"/>
              <a:headEnd/>
              <a:tailEnd/>
            </a:ln>
          </p:spPr>
          <p:txBody>
            <a:bodyPr wrap="none" anchor="ctr"/>
            <a:lstStyle/>
            <a:p>
              <a:endParaRPr lang="en-US"/>
            </a:p>
          </p:txBody>
        </p:sp>
        <p:sp>
          <p:nvSpPr>
            <p:cNvPr id="131085" name="AutoShape 13"/>
            <p:cNvSpPr>
              <a:spLocks noChangeArrowheads="1"/>
            </p:cNvSpPr>
            <p:nvPr/>
          </p:nvSpPr>
          <p:spPr bwMode="auto">
            <a:xfrm>
              <a:off x="3213" y="1560"/>
              <a:ext cx="84" cy="391"/>
            </a:xfrm>
            <a:prstGeom prst="upDownArrow">
              <a:avLst>
                <a:gd name="adj1" fmla="val 50000"/>
                <a:gd name="adj2" fmla="val 93095"/>
              </a:avLst>
            </a:prstGeom>
            <a:solidFill>
              <a:srgbClr val="003399"/>
            </a:solidFill>
            <a:ln w="9525">
              <a:solidFill>
                <a:srgbClr val="000000"/>
              </a:solidFill>
              <a:miter lim="800000"/>
              <a:headEnd/>
              <a:tailEnd/>
            </a:ln>
          </p:spPr>
          <p:txBody>
            <a:bodyPr wrap="none" anchor="ctr"/>
            <a:lstStyle/>
            <a:p>
              <a:endParaRPr lang="en-US"/>
            </a:p>
          </p:txBody>
        </p:sp>
        <p:sp>
          <p:nvSpPr>
            <p:cNvPr id="131086" name="AutoShape 14"/>
            <p:cNvSpPr>
              <a:spLocks noChangeArrowheads="1"/>
            </p:cNvSpPr>
            <p:nvPr/>
          </p:nvSpPr>
          <p:spPr bwMode="auto">
            <a:xfrm>
              <a:off x="4131" y="1560"/>
              <a:ext cx="83" cy="391"/>
            </a:xfrm>
            <a:prstGeom prst="upDownArrow">
              <a:avLst>
                <a:gd name="adj1" fmla="val 50000"/>
                <a:gd name="adj2" fmla="val 94217"/>
              </a:avLst>
            </a:prstGeom>
            <a:solidFill>
              <a:srgbClr val="003399"/>
            </a:solidFill>
            <a:ln w="9525">
              <a:solidFill>
                <a:srgbClr val="000000"/>
              </a:solidFill>
              <a:miter lim="800000"/>
              <a:headEnd/>
              <a:tailEnd/>
            </a:ln>
          </p:spPr>
          <p:txBody>
            <a:bodyPr wrap="none" anchor="ctr"/>
            <a:lstStyle/>
            <a:p>
              <a:endParaRPr lang="en-US"/>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156</a:t>
            </a:fld>
            <a:endParaRPr lang="en-US" altLang="en-US">
              <a:solidFill>
                <a:prstClr val="black">
                  <a:tint val="75000"/>
                </a:prstClr>
              </a:solidFill>
            </a:endParaRPr>
          </a:p>
        </p:txBody>
      </p:sp>
    </p:spTree>
    <p:extLst>
      <p:ext uri="{BB962C8B-B14F-4D97-AF65-F5344CB8AC3E}">
        <p14:creationId xmlns:p14="http://schemas.microsoft.com/office/powerpoint/2010/main" val="14908272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atin typeface="Verdana" charset="0"/>
              </a:rPr>
              <a:t>Object Adapters in CORBA</a:t>
            </a:r>
          </a:p>
        </p:txBody>
      </p:sp>
      <p:sp>
        <p:nvSpPr>
          <p:cNvPr id="132099" name="Rectangle 3" descr="Rectangle: Click to edit Master text styles&#10;Second level&#10;Third level&#10;Fourth level&#10;Fifth level"/>
          <p:cNvSpPr>
            <a:spLocks noGrp="1" noChangeArrowheads="1"/>
          </p:cNvSpPr>
          <p:nvPr>
            <p:ph type="body" idx="1"/>
          </p:nvPr>
        </p:nvSpPr>
        <p:spPr/>
        <p:txBody>
          <a:bodyPr/>
          <a:lstStyle/>
          <a:p>
            <a:r>
              <a:rPr lang="en-US" dirty="0"/>
              <a:t>The Figure shows how an adapter can act as a proxy between a set of services and the ORB.  </a:t>
            </a:r>
          </a:p>
          <a:p>
            <a:r>
              <a:rPr lang="en-US" dirty="0"/>
              <a:t>Clients will access each service through the adapter that is responsible for that service.  </a:t>
            </a:r>
          </a:p>
          <a:p>
            <a:r>
              <a:rPr lang="en-US" dirty="0"/>
              <a:t>The adapter will be responsible for finding the appropriate filters to handle each client request.  </a:t>
            </a:r>
          </a:p>
          <a:p>
            <a:endParaRPr lang="en-US" sz="28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157</a:t>
            </a:fld>
            <a:endParaRPr lang="en-US" altLang="en-US">
              <a:solidFill>
                <a:prstClr val="black">
                  <a:tint val="75000"/>
                </a:prstClr>
              </a:solidFill>
            </a:endParaRPr>
          </a:p>
        </p:txBody>
      </p:sp>
    </p:spTree>
    <p:extLst>
      <p:ext uri="{BB962C8B-B14F-4D97-AF65-F5344CB8AC3E}">
        <p14:creationId xmlns:p14="http://schemas.microsoft.com/office/powerpoint/2010/main" val="16549855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457200" y="233451"/>
            <a:ext cx="8686800" cy="677333"/>
          </a:xfrm>
        </p:spPr>
        <p:txBody>
          <a:bodyPr/>
          <a:lstStyle/>
          <a:p>
            <a:r>
              <a:rPr lang="en-US" dirty="0">
                <a:latin typeface="Verdana" charset="0"/>
              </a:rPr>
              <a:t>Object Adapters in CORBA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sp>
        <p:nvSpPr>
          <p:cNvPr id="133123" name="Rectangle 3" descr="Rectangle: Click to edit Master text styles&#10;Second level&#10;Third level&#10;Fourth level&#10;Fifth level"/>
          <p:cNvSpPr>
            <a:spLocks noGrp="1" noChangeArrowheads="1"/>
          </p:cNvSpPr>
          <p:nvPr>
            <p:ph type="body" idx="1"/>
          </p:nvPr>
        </p:nvSpPr>
        <p:spPr>
          <a:xfrm>
            <a:off x="457200" y="1215090"/>
            <a:ext cx="8229600" cy="4230036"/>
          </a:xfrm>
        </p:spPr>
        <p:txBody>
          <a:bodyPr/>
          <a:lstStyle/>
          <a:p>
            <a:r>
              <a:rPr lang="en-US" dirty="0"/>
              <a:t>These filters may be:</a:t>
            </a:r>
          </a:p>
          <a:p>
            <a:pPr lvl="1"/>
            <a:r>
              <a:rPr lang="en-US" dirty="0"/>
              <a:t>on the same machine as the adapter, or</a:t>
            </a:r>
          </a:p>
          <a:p>
            <a:pPr lvl="1"/>
            <a:r>
              <a:rPr lang="en-US" dirty="0"/>
              <a:t>may be on another machine, in which case the adapter must delegate the client request to another adapter.</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158</a:t>
            </a:fld>
            <a:endParaRPr lang="en-US" altLang="en-US">
              <a:solidFill>
                <a:prstClr val="black">
                  <a:tint val="75000"/>
                </a:prstClr>
              </a:solidFill>
            </a:endParaRPr>
          </a:p>
        </p:txBody>
      </p:sp>
    </p:spTree>
    <p:extLst>
      <p:ext uri="{BB962C8B-B14F-4D97-AF65-F5344CB8AC3E}">
        <p14:creationId xmlns:p14="http://schemas.microsoft.com/office/powerpoint/2010/main" val="18429607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Content Placeholder 2"/>
          <p:cNvSpPr>
            <a:spLocks noGrp="1"/>
          </p:cNvSpPr>
          <p:nvPr>
            <p:ph idx="1"/>
          </p:nvPr>
        </p:nvSpPr>
        <p:spPr/>
        <p:txBody>
          <a:bodyPr/>
          <a:lstStyle/>
          <a:p>
            <a:r>
              <a:rPr lang="en-US" dirty="0"/>
              <a:t>Use it when:</a:t>
            </a:r>
          </a:p>
          <a:p>
            <a:pPr lvl="1"/>
            <a:r>
              <a:rPr lang="en-US" dirty="0"/>
              <a:t>Objective is to preserve illusion of location-transparency.</a:t>
            </a:r>
          </a:p>
          <a:p>
            <a:r>
              <a:rPr lang="en-US" dirty="0"/>
              <a:t>Avoid it when:</a:t>
            </a:r>
          </a:p>
          <a:p>
            <a:pPr lvl="1"/>
            <a:r>
              <a:rPr lang="en-US" dirty="0"/>
              <a:t>High overhead of supporting middleware is excessive. </a:t>
            </a:r>
          </a:p>
          <a:p>
            <a:pPr lvl="1"/>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159</a:t>
            </a:fld>
            <a:endParaRPr lang="en-US" altLang="en-US">
              <a:solidFill>
                <a:prstClr val="black">
                  <a:tint val="75000"/>
                </a:prstClr>
              </a:solidFill>
            </a:endParaRPr>
          </a:p>
        </p:txBody>
      </p:sp>
    </p:spTree>
    <p:extLst>
      <p:ext uri="{BB962C8B-B14F-4D97-AF65-F5344CB8AC3E}">
        <p14:creationId xmlns:p14="http://schemas.microsoft.com/office/powerpoint/2010/main" val="193756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16</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Another Architecture Pattern – this one a little more realistic</a:t>
            </a:r>
          </a:p>
        </p:txBody>
      </p:sp>
      <p:sp>
        <p:nvSpPr>
          <p:cNvPr id="8" name="Rectangle 7">
            <a:extLst>
              <a:ext uri="{FF2B5EF4-FFF2-40B4-BE49-F238E27FC236}">
                <a16:creationId xmlns:a16="http://schemas.microsoft.com/office/drawing/2014/main" id="{80B86E1F-7003-61E2-9352-51C0E416058F}"/>
              </a:ext>
            </a:extLst>
          </p:cNvPr>
          <p:cNvSpPr/>
          <p:nvPr/>
        </p:nvSpPr>
        <p:spPr>
          <a:xfrm>
            <a:off x="457199" y="3537857"/>
            <a:ext cx="8218714" cy="1089529"/>
          </a:xfrm>
          <a:prstGeom prst="rect">
            <a:avLst/>
          </a:prstGeom>
        </p:spPr>
        <p:txBody>
          <a:bodyPr wrap="square">
            <a:spAutoFit/>
          </a:bodyPr>
          <a:lstStyle/>
          <a:p>
            <a:r>
              <a:rPr lang="en-US" b="0" dirty="0">
                <a:latin typeface="+mn-lt"/>
              </a:rPr>
              <a:t>The Pipe-and-Filter is also powerful because there can be special filters that split data and other filters that coordinate merging of data</a:t>
            </a:r>
          </a:p>
          <a:p>
            <a:endParaRPr lang="en-US" b="0" dirty="0">
              <a:latin typeface="+mn-lt"/>
            </a:endParaRPr>
          </a:p>
          <a:p>
            <a:r>
              <a:rPr lang="en-US" b="0" dirty="0">
                <a:latin typeface="+mn-lt"/>
              </a:rPr>
              <a:t>This enables large scale and concurrency</a:t>
            </a:r>
          </a:p>
        </p:txBody>
      </p:sp>
      <p:pic>
        <p:nvPicPr>
          <p:cNvPr id="8194" name="Picture 2" descr="Pipes and Filters pattern - Azure Architecture Center | Microsoft Docs">
            <a:extLst>
              <a:ext uri="{FF2B5EF4-FFF2-40B4-BE49-F238E27FC236}">
                <a16:creationId xmlns:a16="http://schemas.microsoft.com/office/drawing/2014/main" id="{34E3DC23-4A13-C849-0F6D-C618BAA19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218398"/>
            <a:ext cx="8294914" cy="201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622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xfrm>
            <a:off x="530297" y="247942"/>
            <a:ext cx="8229600" cy="474133"/>
          </a:xfrm>
        </p:spPr>
        <p:txBody>
          <a:bodyPr/>
          <a:lstStyle/>
          <a:p>
            <a:r>
              <a:rPr lang="en-US" dirty="0">
                <a:latin typeface="Verdana" charset="0"/>
              </a:rPr>
              <a:t>Observations</a:t>
            </a:r>
          </a:p>
        </p:txBody>
      </p:sp>
      <p:sp>
        <p:nvSpPr>
          <p:cNvPr id="135170" name="Rectangle 3"/>
          <p:cNvSpPr>
            <a:spLocks noGrp="1" noChangeArrowheads="1"/>
          </p:cNvSpPr>
          <p:nvPr>
            <p:ph idx="1"/>
          </p:nvPr>
        </p:nvSpPr>
        <p:spPr>
          <a:xfrm>
            <a:off x="457200" y="803969"/>
            <a:ext cx="8229600" cy="4546965"/>
          </a:xfrm>
        </p:spPr>
        <p:txBody>
          <a:bodyPr/>
          <a:lstStyle/>
          <a:p>
            <a:r>
              <a:rPr lang="en-US" dirty="0"/>
              <a:t>Different styles result in</a:t>
            </a:r>
          </a:p>
          <a:p>
            <a:pPr lvl="1"/>
            <a:r>
              <a:rPr lang="en-US" dirty="0"/>
              <a:t>Different architectures</a:t>
            </a:r>
          </a:p>
          <a:p>
            <a:pPr lvl="1"/>
            <a:r>
              <a:rPr lang="en-US" dirty="0"/>
              <a:t>Architectures with greatly differing properties</a:t>
            </a:r>
          </a:p>
          <a:p>
            <a:r>
              <a:rPr lang="en-US" dirty="0"/>
              <a:t>A style does not fully determine resulting architecture</a:t>
            </a:r>
          </a:p>
          <a:p>
            <a:pPr lvl="1"/>
            <a:r>
              <a:rPr lang="en-US" dirty="0"/>
              <a:t>A single style can result in different architectures</a:t>
            </a:r>
          </a:p>
          <a:p>
            <a:pPr lvl="1"/>
            <a:r>
              <a:rPr lang="en-US" dirty="0"/>
              <a:t>Considerable room for </a:t>
            </a:r>
          </a:p>
          <a:p>
            <a:pPr lvl="2"/>
            <a:r>
              <a:rPr lang="en-US" dirty="0"/>
              <a:t>Individual judgment</a:t>
            </a:r>
          </a:p>
          <a:p>
            <a:pPr lvl="2"/>
            <a:r>
              <a:rPr lang="en-US" dirty="0"/>
              <a:t>Variations among architects</a:t>
            </a:r>
          </a:p>
          <a:p>
            <a:r>
              <a:rPr lang="en-US" dirty="0"/>
              <a:t>A style defines domain of discourse</a:t>
            </a:r>
          </a:p>
          <a:p>
            <a:pPr lvl="1"/>
            <a:r>
              <a:rPr lang="en-US" dirty="0"/>
              <a:t>About problem (domain)</a:t>
            </a:r>
          </a:p>
          <a:p>
            <a:pPr lvl="1"/>
            <a:r>
              <a:rPr lang="en-US" dirty="0"/>
              <a:t>About resulting system</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160</a:t>
            </a:fld>
            <a:endParaRPr lang="en-US" altLang="en-US">
              <a:solidFill>
                <a:prstClr val="black">
                  <a:tint val="75000"/>
                </a:prstClr>
              </a:solidFill>
            </a:endParaRPr>
          </a:p>
        </p:txBody>
      </p:sp>
    </p:spTree>
    <p:extLst>
      <p:ext uri="{BB962C8B-B14F-4D97-AF65-F5344CB8AC3E}">
        <p14:creationId xmlns:p14="http://schemas.microsoft.com/office/powerpoint/2010/main" val="34448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17</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Pipe and Filter is very useful in the real world</a:t>
            </a:r>
          </a:p>
        </p:txBody>
      </p:sp>
      <p:sp>
        <p:nvSpPr>
          <p:cNvPr id="8" name="Rectangle 7">
            <a:extLst>
              <a:ext uri="{FF2B5EF4-FFF2-40B4-BE49-F238E27FC236}">
                <a16:creationId xmlns:a16="http://schemas.microsoft.com/office/drawing/2014/main" id="{80B86E1F-7003-61E2-9352-51C0E416058F}"/>
              </a:ext>
            </a:extLst>
          </p:cNvPr>
          <p:cNvSpPr/>
          <p:nvPr/>
        </p:nvSpPr>
        <p:spPr>
          <a:xfrm>
            <a:off x="6019800" y="1992085"/>
            <a:ext cx="2656113" cy="1588127"/>
          </a:xfrm>
          <a:prstGeom prst="rect">
            <a:avLst/>
          </a:prstGeom>
        </p:spPr>
        <p:txBody>
          <a:bodyPr wrap="square">
            <a:spAutoFit/>
          </a:bodyPr>
          <a:lstStyle/>
          <a:p>
            <a:pPr algn="ctr"/>
            <a:r>
              <a:rPr lang="en-US" b="0" dirty="0">
                <a:latin typeface="+mn-lt"/>
              </a:rPr>
              <a:t>This is the seminal paper by google on MapReduce – basically an at scale implementation of pipe-and-filter</a:t>
            </a:r>
          </a:p>
        </p:txBody>
      </p:sp>
      <p:pic>
        <p:nvPicPr>
          <p:cNvPr id="2" name="Picture 1">
            <a:extLst>
              <a:ext uri="{FF2B5EF4-FFF2-40B4-BE49-F238E27FC236}">
                <a16:creationId xmlns:a16="http://schemas.microsoft.com/office/drawing/2014/main" id="{8757E5BB-302B-EE9B-6332-0CFDA86CA445}"/>
              </a:ext>
            </a:extLst>
          </p:cNvPr>
          <p:cNvPicPr>
            <a:picLocks noChangeAspect="1"/>
          </p:cNvPicPr>
          <p:nvPr/>
        </p:nvPicPr>
        <p:blipFill>
          <a:blip r:embed="rId2"/>
          <a:stretch>
            <a:fillRect/>
          </a:stretch>
        </p:blipFill>
        <p:spPr>
          <a:xfrm>
            <a:off x="370116" y="946717"/>
            <a:ext cx="5158036" cy="4865914"/>
          </a:xfrm>
          <a:prstGeom prst="rect">
            <a:avLst/>
          </a:prstGeom>
          <a:ln w="38100">
            <a:solidFill>
              <a:schemeClr val="accent1"/>
            </a:solidFill>
          </a:ln>
        </p:spPr>
      </p:pic>
    </p:spTree>
    <p:extLst>
      <p:ext uri="{BB962C8B-B14F-4D97-AF65-F5344CB8AC3E}">
        <p14:creationId xmlns:p14="http://schemas.microsoft.com/office/powerpoint/2010/main" val="138557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18</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Pipe-and-Filter used as at scale data pipelines </a:t>
            </a:r>
          </a:p>
        </p:txBody>
      </p:sp>
      <p:pic>
        <p:nvPicPr>
          <p:cNvPr id="10242" name="Picture 2" descr="The art of joining in Spark. Practical tips to speedup joins in… | by  Andrea Ialenti | Towards Data Science">
            <a:extLst>
              <a:ext uri="{FF2B5EF4-FFF2-40B4-BE49-F238E27FC236}">
                <a16:creationId xmlns:a16="http://schemas.microsoft.com/office/drawing/2014/main" id="{5639B33A-276C-BD4F-AD7C-04641054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33" y="1274153"/>
            <a:ext cx="39179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MapReduce in Hadoop? Architecture | Example">
            <a:extLst>
              <a:ext uri="{FF2B5EF4-FFF2-40B4-BE49-F238E27FC236}">
                <a16:creationId xmlns:a16="http://schemas.microsoft.com/office/drawing/2014/main" id="{F92B6755-EAC5-C2E9-3D63-8441D242E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984" y="1187345"/>
            <a:ext cx="3955158" cy="283391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adoop Logo&quot; iPad Case &amp; Skin by kabillo | Redbubble">
            <a:extLst>
              <a:ext uri="{FF2B5EF4-FFF2-40B4-BE49-F238E27FC236}">
                <a16:creationId xmlns:a16="http://schemas.microsoft.com/office/drawing/2014/main" id="{183F8F3B-CC88-8422-E01B-E2163945D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715" y="4231481"/>
            <a:ext cx="128905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096A2874-1151-5E52-77E6-61D9D4C9B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606" y="4454873"/>
            <a:ext cx="1978017" cy="102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78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19</a:t>
            </a:fld>
            <a:endParaRPr lang="en-US"/>
          </a:p>
        </p:txBody>
      </p:sp>
      <p:sp>
        <p:nvSpPr>
          <p:cNvPr id="495618" name="Rectangle 2"/>
          <p:cNvSpPr>
            <a:spLocks noGrp="1" noChangeArrowheads="1"/>
          </p:cNvSpPr>
          <p:nvPr>
            <p:ph type="title"/>
          </p:nvPr>
        </p:nvSpPr>
        <p:spPr>
          <a:xfrm>
            <a:off x="97971" y="179159"/>
            <a:ext cx="8937171" cy="621287"/>
          </a:xfrm>
        </p:spPr>
        <p:txBody>
          <a:bodyPr/>
          <a:lstStyle/>
          <a:p>
            <a:r>
              <a:rPr lang="en-US" sz="2800" dirty="0"/>
              <a:t>Pipe-and-Filter – Functional Programming</a:t>
            </a:r>
          </a:p>
        </p:txBody>
      </p:sp>
      <p:pic>
        <p:nvPicPr>
          <p:cNvPr id="3" name="Picture 2">
            <a:extLst>
              <a:ext uri="{FF2B5EF4-FFF2-40B4-BE49-F238E27FC236}">
                <a16:creationId xmlns:a16="http://schemas.microsoft.com/office/drawing/2014/main" id="{0396F7BF-F095-FD8E-9175-E8F38FBE2A43}"/>
              </a:ext>
            </a:extLst>
          </p:cNvPr>
          <p:cNvPicPr>
            <a:picLocks noChangeAspect="1"/>
          </p:cNvPicPr>
          <p:nvPr/>
        </p:nvPicPr>
        <p:blipFill>
          <a:blip r:embed="rId2"/>
          <a:stretch>
            <a:fillRect/>
          </a:stretch>
        </p:blipFill>
        <p:spPr>
          <a:xfrm>
            <a:off x="1624298" y="1173793"/>
            <a:ext cx="5884515" cy="4712744"/>
          </a:xfrm>
          <a:prstGeom prst="rect">
            <a:avLst/>
          </a:prstGeom>
        </p:spPr>
      </p:pic>
      <p:sp>
        <p:nvSpPr>
          <p:cNvPr id="5" name="Rectangle 4">
            <a:extLst>
              <a:ext uri="{FF2B5EF4-FFF2-40B4-BE49-F238E27FC236}">
                <a16:creationId xmlns:a16="http://schemas.microsoft.com/office/drawing/2014/main" id="{C28CC3C3-8652-7CFD-C6FD-F88EB97BA13C}"/>
              </a:ext>
            </a:extLst>
          </p:cNvPr>
          <p:cNvSpPr/>
          <p:nvPr/>
        </p:nvSpPr>
        <p:spPr>
          <a:xfrm>
            <a:off x="827315" y="830750"/>
            <a:ext cx="7935685" cy="343043"/>
          </a:xfrm>
          <a:prstGeom prst="rect">
            <a:avLst/>
          </a:prstGeom>
        </p:spPr>
        <p:txBody>
          <a:bodyPr wrap="square">
            <a:spAutoFit/>
          </a:bodyPr>
          <a:lstStyle/>
          <a:p>
            <a:r>
              <a:rPr lang="en-US" dirty="0"/>
              <a:t>Demo at: https://</a:t>
            </a:r>
            <a:r>
              <a:rPr lang="en-US" dirty="0" err="1"/>
              <a:t>www.learnrxjs.io</a:t>
            </a:r>
            <a:r>
              <a:rPr lang="en-US" dirty="0"/>
              <a:t>/learn-</a:t>
            </a:r>
            <a:r>
              <a:rPr lang="en-US" dirty="0" err="1"/>
              <a:t>rxjs</a:t>
            </a:r>
            <a:r>
              <a:rPr lang="en-US" dirty="0"/>
              <a:t>/recipes/type-ahead</a:t>
            </a:r>
          </a:p>
        </p:txBody>
      </p:sp>
    </p:spTree>
    <p:extLst>
      <p:ext uri="{BB962C8B-B14F-4D97-AF65-F5344CB8AC3E}">
        <p14:creationId xmlns:p14="http://schemas.microsoft.com/office/powerpoint/2010/main" val="150146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r>
              <a:rPr lang="en-US" dirty="0"/>
              <a:t>Material from several sources including:</a:t>
            </a:r>
          </a:p>
          <a:p>
            <a:pPr lvl="1"/>
            <a:r>
              <a:rPr lang="en-US" dirty="0"/>
              <a:t>D. </a:t>
            </a:r>
            <a:r>
              <a:rPr lang="en-US" dirty="0" err="1"/>
              <a:t>Garlan</a:t>
            </a:r>
            <a:r>
              <a:rPr lang="en-US" dirty="0"/>
              <a:t> and M. Shaw, “An Introduction to Software Architecture”, CMU-CS-94-166</a:t>
            </a:r>
          </a:p>
          <a:p>
            <a:pPr lvl="1"/>
            <a:r>
              <a:rPr lang="en-US" dirty="0"/>
              <a:t>R.N. Taylor, N. </a:t>
            </a:r>
            <a:r>
              <a:rPr lang="en-US" dirty="0" err="1"/>
              <a:t>Medvidovic</a:t>
            </a:r>
            <a:r>
              <a:rPr lang="en-US" dirty="0"/>
              <a:t>, and E.M. </a:t>
            </a:r>
            <a:r>
              <a:rPr lang="en-US" dirty="0" err="1"/>
              <a:t>Dashofy</a:t>
            </a:r>
            <a:r>
              <a:rPr lang="en-US" dirty="0"/>
              <a:t>. </a:t>
            </a:r>
            <a:r>
              <a:rPr lang="en-US" i="1" dirty="0"/>
              <a:t>Software Architecture: Foundations, Theory and Practice</a:t>
            </a:r>
            <a:r>
              <a:rPr lang="en-US" dirty="0"/>
              <a:t>, Wiley. </a:t>
            </a:r>
          </a:p>
          <a:p>
            <a:endParaRPr lang="en-US" dirty="0"/>
          </a:p>
        </p:txBody>
      </p:sp>
      <p:sp>
        <p:nvSpPr>
          <p:cNvPr id="5" name="Slide Number Placeholder 4"/>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2</a:t>
            </a:fld>
            <a:endParaRPr lang="en-US" altLang="en-US">
              <a:solidFill>
                <a:prstClr val="black">
                  <a:tint val="75000"/>
                </a:prstClr>
              </a:solidFill>
            </a:endParaRPr>
          </a:p>
        </p:txBody>
      </p:sp>
    </p:spTree>
    <p:extLst>
      <p:ext uri="{BB962C8B-B14F-4D97-AF65-F5344CB8AC3E}">
        <p14:creationId xmlns:p14="http://schemas.microsoft.com/office/powerpoint/2010/main" val="418462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20</a:t>
            </a:fld>
            <a:endParaRPr lang="en-US"/>
          </a:p>
        </p:txBody>
      </p:sp>
      <p:sp>
        <p:nvSpPr>
          <p:cNvPr id="495618" name="Rectangle 2"/>
          <p:cNvSpPr>
            <a:spLocks noGrp="1" noChangeArrowheads="1"/>
          </p:cNvSpPr>
          <p:nvPr>
            <p:ph type="title"/>
          </p:nvPr>
        </p:nvSpPr>
        <p:spPr/>
        <p:txBody>
          <a:bodyPr/>
          <a:lstStyle/>
          <a:p>
            <a:r>
              <a:rPr lang="en-US" dirty="0"/>
              <a:t>An example of an architecture pattern – MVC (Model/View/Controller)</a:t>
            </a:r>
          </a:p>
        </p:txBody>
      </p:sp>
      <p:sp>
        <p:nvSpPr>
          <p:cNvPr id="8" name="Rectangle 7">
            <a:extLst>
              <a:ext uri="{FF2B5EF4-FFF2-40B4-BE49-F238E27FC236}">
                <a16:creationId xmlns:a16="http://schemas.microsoft.com/office/drawing/2014/main" id="{80B86E1F-7003-61E2-9352-51C0E416058F}"/>
              </a:ext>
            </a:extLst>
          </p:cNvPr>
          <p:cNvSpPr/>
          <p:nvPr/>
        </p:nvSpPr>
        <p:spPr>
          <a:xfrm>
            <a:off x="653143" y="1161273"/>
            <a:ext cx="7249884" cy="869020"/>
          </a:xfrm>
          <a:prstGeom prst="rect">
            <a:avLst/>
          </a:prstGeom>
        </p:spPr>
        <p:txBody>
          <a:bodyPr wrap="square">
            <a:spAutoFit/>
          </a:bodyPr>
          <a:lstStyle/>
          <a:p>
            <a:r>
              <a:rPr lang="en-US" sz="1400" b="0" dirty="0">
                <a:solidFill>
                  <a:srgbClr val="3D3B49"/>
                </a:solidFill>
                <a:latin typeface="+mn-lt"/>
              </a:rPr>
              <a:t>MVC is a more realistic example of an architecture style</a:t>
            </a:r>
          </a:p>
          <a:p>
            <a:pPr marL="285750" indent="-285750">
              <a:buFont typeface="Arial" panose="020B0604020202020204" pitchFamily="34" charset="0"/>
              <a:buChar char="•"/>
            </a:pPr>
            <a:r>
              <a:rPr lang="en-US" sz="1400" b="0" dirty="0">
                <a:solidFill>
                  <a:srgbClr val="3D3B49"/>
                </a:solidFill>
                <a:latin typeface="+mn-lt"/>
              </a:rPr>
              <a:t>View is passive, reacts to changes – updates data based on model events, updates presentation based on controller reacting to user behavior</a:t>
            </a:r>
          </a:p>
          <a:p>
            <a:pPr marL="285750" indent="-285750">
              <a:buFont typeface="Arial" panose="020B0604020202020204" pitchFamily="34" charset="0"/>
              <a:buChar char="•"/>
            </a:pPr>
            <a:r>
              <a:rPr lang="en-US" sz="1400" b="0" dirty="0">
                <a:solidFill>
                  <a:srgbClr val="3D3B49"/>
                </a:solidFill>
                <a:latin typeface="+mn-lt"/>
              </a:rPr>
              <a:t>Application state fully managed by model</a:t>
            </a:r>
            <a:endParaRPr lang="en-US" sz="1400" dirty="0">
              <a:latin typeface="+mn-lt"/>
            </a:endParaRPr>
          </a:p>
        </p:txBody>
      </p:sp>
      <p:pic>
        <p:nvPicPr>
          <p:cNvPr id="4100" name="Picture 4" descr="Graphical representation of the MVC architectural style | Download  Scientific Diagram">
            <a:extLst>
              <a:ext uri="{FF2B5EF4-FFF2-40B4-BE49-F238E27FC236}">
                <a16:creationId xmlns:a16="http://schemas.microsoft.com/office/drawing/2014/main" id="{0C295D7D-9C52-F560-AD9E-3E5F3B95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70" y="2160650"/>
            <a:ext cx="6966857" cy="383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2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Sidebar – Architecture Style versus Architecture Pattern?</a:t>
            </a:r>
          </a:p>
        </p:txBody>
      </p:sp>
      <p:sp>
        <p:nvSpPr>
          <p:cNvPr id="472067" name="Rectangle 3" descr="Rectangle: Click to edit Master text styles&#10;Second level&#10;Third level&#10;Fourth level&#10;Fifth level"/>
          <p:cNvSpPr>
            <a:spLocks noGrp="1" noChangeArrowheads="1"/>
          </p:cNvSpPr>
          <p:nvPr>
            <p:ph type="body" idx="1"/>
          </p:nvPr>
        </p:nvSpPr>
        <p:spPr>
          <a:xfrm>
            <a:off x="1049867" y="1301448"/>
            <a:ext cx="7315200" cy="1017514"/>
          </a:xfrm>
        </p:spPr>
        <p:txBody>
          <a:bodyPr/>
          <a:lstStyle/>
          <a:p>
            <a:pPr marL="0" indent="0">
              <a:lnSpc>
                <a:spcPct val="90000"/>
              </a:lnSpc>
              <a:buNone/>
            </a:pPr>
            <a:r>
              <a:rPr lang="en-US" sz="2489" dirty="0"/>
              <a:t>If you study classic references for software architecture you will see that architecture styles and patterns are considered different things…</a:t>
            </a:r>
            <a:br>
              <a:rPr lang="en-US" sz="2489" u="sng" dirty="0"/>
            </a:br>
            <a:br>
              <a:rPr lang="en-US" sz="2489" u="sng" dirty="0"/>
            </a:br>
            <a:endParaRPr lang="en-US" sz="2133" i="1" dirty="0">
              <a:solidFill>
                <a:srgbClr val="7030A0"/>
              </a:solidFill>
            </a:endParaRPr>
          </a:p>
        </p:txBody>
      </p:sp>
      <p:sp>
        <p:nvSpPr>
          <p:cNvPr id="8" name="Rectangle 3" descr="Rectangle: Click to edit Master text styles&#10;Second level&#10;Third level&#10;Fourth level&#10;Fifth level">
            <a:extLst>
              <a:ext uri="{FF2B5EF4-FFF2-40B4-BE49-F238E27FC236}">
                <a16:creationId xmlns:a16="http://schemas.microsoft.com/office/drawing/2014/main" id="{5B2BE33F-F996-C548-BB73-8D1FFBC17631}"/>
              </a:ext>
            </a:extLst>
          </p:cNvPr>
          <p:cNvSpPr txBox="1">
            <a:spLocks noChangeArrowheads="1"/>
          </p:cNvSpPr>
          <p:nvPr/>
        </p:nvSpPr>
        <p:spPr bwMode="auto">
          <a:xfrm>
            <a:off x="1049867" y="2950335"/>
            <a:ext cx="7315200" cy="101751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1280" tIns="40640" rIns="81280" bIns="4064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buNone/>
            </a:pPr>
            <a:r>
              <a:rPr lang="en-US" sz="2489" b="0" kern="0" dirty="0"/>
              <a:t>While we can form a general understanding of their differences based on abstraction (e.g., pipe/filter vs MVC)…</a:t>
            </a:r>
            <a:br>
              <a:rPr lang="en-US" sz="2489" b="0" u="sng" kern="0" dirty="0"/>
            </a:br>
            <a:br>
              <a:rPr lang="en-US" sz="2489" b="0" u="sng" kern="0" dirty="0"/>
            </a:br>
            <a:endParaRPr lang="en-US" sz="2133" b="0" i="1" kern="0" dirty="0">
              <a:solidFill>
                <a:srgbClr val="7030A0"/>
              </a:solidFill>
            </a:endParaRPr>
          </a:p>
        </p:txBody>
      </p:sp>
      <p:sp>
        <p:nvSpPr>
          <p:cNvPr id="9" name="Rectangle 3" descr="Rectangle: Click to edit Master text styles&#10;Second level&#10;Third level&#10;Fourth level&#10;Fifth level">
            <a:extLst>
              <a:ext uri="{FF2B5EF4-FFF2-40B4-BE49-F238E27FC236}">
                <a16:creationId xmlns:a16="http://schemas.microsoft.com/office/drawing/2014/main" id="{8FDE0B1A-367A-F842-B5A9-0E30D49BB021}"/>
              </a:ext>
            </a:extLst>
          </p:cNvPr>
          <p:cNvSpPr txBox="1">
            <a:spLocks noChangeArrowheads="1"/>
          </p:cNvSpPr>
          <p:nvPr/>
        </p:nvSpPr>
        <p:spPr bwMode="auto">
          <a:xfrm>
            <a:off x="1049867" y="4479477"/>
            <a:ext cx="7315200" cy="101751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1280" tIns="40640" rIns="81280" bIns="4064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a:buNone/>
            </a:pPr>
            <a:r>
              <a:rPr lang="en-US" sz="2489" b="0" kern="0" dirty="0"/>
              <a:t>In practice, they can generally be used interchangeably – Ill generally just call them architecture styles</a:t>
            </a:r>
            <a:br>
              <a:rPr lang="en-US" sz="2489" b="0" u="sng" kern="0" dirty="0"/>
            </a:br>
            <a:br>
              <a:rPr lang="en-US" sz="2489" b="0" u="sng" kern="0" dirty="0"/>
            </a:br>
            <a:endParaRPr lang="en-US" sz="2133" b="0" i="1" kern="0" dirty="0">
              <a:solidFill>
                <a:srgbClr val="7030A0"/>
              </a:solidFill>
            </a:endParaRPr>
          </a:p>
        </p:txBody>
      </p:sp>
    </p:spTree>
    <p:extLst>
      <p:ext uri="{BB962C8B-B14F-4D97-AF65-F5344CB8AC3E}">
        <p14:creationId xmlns:p14="http://schemas.microsoft.com/office/powerpoint/2010/main" val="383954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22</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370115" y="1219200"/>
            <a:ext cx="8103809" cy="3657600"/>
          </a:xfrm>
        </p:spPr>
        <p:txBody>
          <a:bodyPr/>
          <a:lstStyle/>
          <a:p>
            <a:pPr>
              <a:lnSpc>
                <a:spcPct val="90000"/>
              </a:lnSpc>
            </a:pPr>
            <a:r>
              <a:rPr lang="en-US" sz="2489" dirty="0"/>
              <a:t>Architecture Styles </a:t>
            </a:r>
            <a:r>
              <a:rPr lang="en-US" sz="2489" b="1" dirty="0"/>
              <a:t>Define</a:t>
            </a:r>
            <a:r>
              <a:rPr lang="en-US" sz="2489" dirty="0"/>
              <a:t> and </a:t>
            </a:r>
            <a:r>
              <a:rPr lang="en-US" sz="2489" b="1" dirty="0"/>
              <a:t>Constrain</a:t>
            </a:r>
            <a:r>
              <a:rPr lang="en-US" sz="2489" dirty="0"/>
              <a:t> the:</a:t>
            </a:r>
          </a:p>
          <a:p>
            <a:pPr lvl="1">
              <a:lnSpc>
                <a:spcPct val="90000"/>
              </a:lnSpc>
            </a:pPr>
            <a:r>
              <a:rPr lang="en-US" sz="2133" dirty="0"/>
              <a:t>The </a:t>
            </a:r>
            <a:r>
              <a:rPr lang="en-US" sz="2133" b="1" dirty="0"/>
              <a:t>components</a:t>
            </a:r>
            <a:r>
              <a:rPr lang="en-US" sz="2133" dirty="0"/>
              <a:t> of the solution</a:t>
            </a:r>
          </a:p>
          <a:p>
            <a:pPr lvl="2">
              <a:lnSpc>
                <a:spcPct val="90000"/>
              </a:lnSpc>
            </a:pPr>
            <a:r>
              <a:rPr lang="en-US" sz="1778" dirty="0"/>
              <a:t>What are the major computational units of the solution</a:t>
            </a:r>
          </a:p>
          <a:p>
            <a:pPr lvl="2">
              <a:lnSpc>
                <a:spcPct val="90000"/>
              </a:lnSpc>
            </a:pPr>
            <a:r>
              <a:rPr lang="en-US" sz="1778" dirty="0" err="1"/>
              <a:t>Eg</a:t>
            </a:r>
            <a:r>
              <a:rPr lang="en-US" sz="1778" dirty="0"/>
              <a:t>., Security, Data Access, Protocol Handling, …</a:t>
            </a:r>
          </a:p>
          <a:p>
            <a:pPr lvl="1">
              <a:lnSpc>
                <a:spcPct val="90000"/>
              </a:lnSpc>
            </a:pPr>
            <a:r>
              <a:rPr lang="en-US" sz="2133" dirty="0"/>
              <a:t>The </a:t>
            </a:r>
            <a:r>
              <a:rPr lang="en-US" sz="2133" b="1" dirty="0"/>
              <a:t>connectors</a:t>
            </a:r>
            <a:r>
              <a:rPr lang="en-US" sz="2133" dirty="0"/>
              <a:t> of the solution</a:t>
            </a:r>
          </a:p>
          <a:p>
            <a:pPr lvl="2">
              <a:lnSpc>
                <a:spcPct val="90000"/>
              </a:lnSpc>
            </a:pPr>
            <a:r>
              <a:rPr lang="en-US" sz="1778" dirty="0"/>
              <a:t>How are the interactions between the components realized</a:t>
            </a:r>
          </a:p>
          <a:p>
            <a:pPr lvl="2">
              <a:lnSpc>
                <a:spcPct val="90000"/>
              </a:lnSpc>
            </a:pPr>
            <a:r>
              <a:rPr lang="en-US" sz="1778" dirty="0" err="1"/>
              <a:t>Eg</a:t>
            </a:r>
            <a:r>
              <a:rPr lang="en-US" sz="1778" dirty="0"/>
              <a:t>., procedure calls, network calls, events, broadcasts, …</a:t>
            </a:r>
          </a:p>
          <a:p>
            <a:pPr lvl="1">
              <a:lnSpc>
                <a:spcPct val="90000"/>
              </a:lnSpc>
            </a:pPr>
            <a:r>
              <a:rPr lang="en-US" sz="2133" dirty="0"/>
              <a:t>The </a:t>
            </a:r>
            <a:r>
              <a:rPr lang="en-US" sz="2133" b="1" dirty="0"/>
              <a:t>properties</a:t>
            </a:r>
            <a:r>
              <a:rPr lang="en-US" sz="2133" dirty="0"/>
              <a:t> of the solution</a:t>
            </a:r>
          </a:p>
          <a:p>
            <a:pPr lvl="2">
              <a:lnSpc>
                <a:spcPct val="90000"/>
              </a:lnSpc>
            </a:pPr>
            <a:r>
              <a:rPr lang="en-US" sz="1778" dirty="0"/>
              <a:t>What are the quality attributes and non-functional requirements</a:t>
            </a:r>
          </a:p>
          <a:p>
            <a:pPr lvl="2">
              <a:lnSpc>
                <a:spcPct val="90000"/>
              </a:lnSpc>
            </a:pPr>
            <a:r>
              <a:rPr lang="en-US" sz="1778" dirty="0" err="1"/>
              <a:t>Eg</a:t>
            </a:r>
            <a:r>
              <a:rPr lang="en-US" sz="1778"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23</a:t>
            </a:fld>
            <a:endParaRPr lang="en-US"/>
          </a:p>
        </p:txBody>
      </p:sp>
      <p:sp>
        <p:nvSpPr>
          <p:cNvPr id="475138" name="Rectangle 2"/>
          <p:cNvSpPr>
            <a:spLocks noGrp="1" noChangeArrowheads="1"/>
          </p:cNvSpPr>
          <p:nvPr>
            <p:ph type="title"/>
          </p:nvPr>
        </p:nvSpPr>
        <p:spPr>
          <a:xfrm>
            <a:off x="778934" y="103429"/>
            <a:ext cx="7586133" cy="1016000"/>
          </a:xfrm>
        </p:spPr>
        <p:txBody>
          <a:bodyPr/>
          <a:lstStyle/>
          <a:p>
            <a:r>
              <a:rPr lang="en-US" sz="2489"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682914" y="1964267"/>
            <a:ext cx="5700020" cy="3727045"/>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421543" y="3126881"/>
            <a:ext cx="24384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0070C0"/>
                </a:solidFill>
                <a:latin typeface="Comic Sans MS" charset="0"/>
              </a:rPr>
              <a:t>Things that make</a:t>
            </a:r>
            <a:br>
              <a:rPr lang="en-US" sz="1600" dirty="0">
                <a:solidFill>
                  <a:srgbClr val="0070C0"/>
                </a:solidFill>
                <a:latin typeface="Comic Sans MS" charset="0"/>
              </a:rPr>
            </a:br>
            <a:r>
              <a:rPr lang="en-US" sz="1600" dirty="0">
                <a:solidFill>
                  <a:srgbClr val="0070C0"/>
                </a:solidFill>
                <a:latin typeface="Comic Sans MS" charset="0"/>
              </a:rPr>
              <a:t>the </a:t>
            </a:r>
            <a:r>
              <a:rPr lang="en-US" sz="1600" u="sng" dirty="0">
                <a:solidFill>
                  <a:srgbClr val="FF0000"/>
                </a:solidFill>
                <a:latin typeface="Comic Sans MS" charset="0"/>
              </a:rPr>
              <a:t>code</a:t>
            </a:r>
            <a:r>
              <a:rPr lang="en-US" sz="1600"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80858" y="3194614"/>
            <a:ext cx="2709333"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0070C0"/>
                </a:solidFill>
                <a:latin typeface="Comic Sans MS" charset="0"/>
              </a:rPr>
              <a:t>Things that make</a:t>
            </a:r>
            <a:br>
              <a:rPr lang="en-US" sz="1600" dirty="0">
                <a:solidFill>
                  <a:srgbClr val="0070C0"/>
                </a:solidFill>
                <a:latin typeface="Comic Sans MS" charset="0"/>
              </a:rPr>
            </a:br>
            <a:r>
              <a:rPr lang="en-US" sz="1600" dirty="0">
                <a:solidFill>
                  <a:srgbClr val="0070C0"/>
                </a:solidFill>
                <a:latin typeface="Comic Sans MS" charset="0"/>
              </a:rPr>
              <a:t>the </a:t>
            </a:r>
            <a:r>
              <a:rPr lang="en-US" sz="1600" u="sng" dirty="0">
                <a:solidFill>
                  <a:srgbClr val="FF0000"/>
                </a:solidFill>
                <a:latin typeface="Comic Sans MS" charset="0"/>
              </a:rPr>
              <a:t>solution</a:t>
            </a:r>
            <a:r>
              <a:rPr lang="en-US" sz="1600"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778933" y="2440112"/>
            <a:ext cx="1557867" cy="2709333"/>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604000" y="2440112"/>
            <a:ext cx="1761067" cy="2709333"/>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2038827" y="2744912"/>
            <a:ext cx="310834" cy="2165755"/>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638659" y="2644168"/>
            <a:ext cx="310834" cy="2165755"/>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Tree>
    <p:extLst>
      <p:ext uri="{BB962C8B-B14F-4D97-AF65-F5344CB8AC3E}">
        <p14:creationId xmlns:p14="http://schemas.microsoft.com/office/powerpoint/2010/main" val="301148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24</a:t>
            </a:fld>
            <a:endParaRPr lang="en-US"/>
          </a:p>
        </p:txBody>
      </p:sp>
      <p:sp>
        <p:nvSpPr>
          <p:cNvPr id="475138" name="Rectangle 2"/>
          <p:cNvSpPr>
            <a:spLocks noGrp="1" noChangeArrowheads="1"/>
          </p:cNvSpPr>
          <p:nvPr>
            <p:ph type="title"/>
          </p:nvPr>
        </p:nvSpPr>
        <p:spPr/>
        <p:txBody>
          <a:bodyPr anchor="t" anchorCtr="0"/>
          <a:lstStyle/>
          <a:p>
            <a:r>
              <a:rPr lang="en-US" dirty="0"/>
              <a:t>Architecture principal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914400" y="1653246"/>
            <a:ext cx="5621867" cy="3900887"/>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536267" y="3565355"/>
            <a:ext cx="2069725" cy="16435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762638" y="4741333"/>
            <a:ext cx="63816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25</a:t>
            </a:fld>
            <a:endParaRPr lang="en-US"/>
          </a:p>
        </p:txBody>
      </p:sp>
      <p:sp>
        <p:nvSpPr>
          <p:cNvPr id="475138" name="Rectangle 2"/>
          <p:cNvSpPr>
            <a:spLocks noGrp="1" noChangeArrowheads="1"/>
          </p:cNvSpPr>
          <p:nvPr>
            <p:ph type="title"/>
          </p:nvPr>
        </p:nvSpPr>
        <p:spPr>
          <a:xfrm>
            <a:off x="0" y="270933"/>
            <a:ext cx="8708571" cy="1016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711200" y="1456174"/>
            <a:ext cx="6127201" cy="4233426"/>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538317" y="4326997"/>
            <a:ext cx="2069725"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762638" y="4741333"/>
            <a:ext cx="63816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Tree>
    <p:extLst>
      <p:ext uri="{BB962C8B-B14F-4D97-AF65-F5344CB8AC3E}">
        <p14:creationId xmlns:p14="http://schemas.microsoft.com/office/powerpoint/2010/main" val="3695842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26</a:t>
            </a:fld>
            <a:endParaRPr lang="en-US"/>
          </a:p>
        </p:txBody>
      </p:sp>
      <p:sp>
        <p:nvSpPr>
          <p:cNvPr id="475138" name="Rectangle 2"/>
          <p:cNvSpPr>
            <a:spLocks noGrp="1" noChangeArrowheads="1"/>
          </p:cNvSpPr>
          <p:nvPr>
            <p:ph type="title"/>
          </p:nvPr>
        </p:nvSpPr>
        <p:spPr>
          <a:xfrm>
            <a:off x="283029" y="194976"/>
            <a:ext cx="8196942" cy="1016000"/>
          </a:xfrm>
        </p:spPr>
        <p:txBody>
          <a:bodyPr/>
          <a:lstStyle/>
          <a:p>
            <a:r>
              <a:rPr lang="en-US" dirty="0"/>
              <a:t>Design principles can impact many platform and technology aspects</a:t>
            </a:r>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643467" y="1617375"/>
            <a:ext cx="5949244" cy="3959908"/>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558559" y="3522133"/>
            <a:ext cx="2069725" cy="18651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dirty="0">
                <a:solidFill>
                  <a:srgbClr val="FF0000"/>
                </a:solidFill>
                <a:latin typeface="Comic Sans MS" charset="0"/>
              </a:rPr>
              <a:t>A design decision that has been shown to have good performance characteristics…</a:t>
            </a:r>
          </a:p>
          <a:p>
            <a:pPr algn="ctr"/>
            <a:r>
              <a:rPr lang="en-US" sz="1600"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762638" y="4741333"/>
            <a:ext cx="63816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1071569" y="1215232"/>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Tree>
    <p:extLst>
      <p:ext uri="{BB962C8B-B14F-4D97-AF65-F5344CB8AC3E}">
        <p14:creationId xmlns:p14="http://schemas.microsoft.com/office/powerpoint/2010/main" val="71346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851A-B509-BB46-AB50-B3DBBC23E5E7}"/>
              </a:ext>
            </a:extLst>
          </p:cNvPr>
          <p:cNvSpPr>
            <a:spLocks noGrp="1"/>
          </p:cNvSpPr>
          <p:nvPr>
            <p:ph type="title"/>
          </p:nvPr>
        </p:nvSpPr>
        <p:spPr>
          <a:xfrm>
            <a:off x="457200" y="189057"/>
            <a:ext cx="8229600" cy="512558"/>
          </a:xfrm>
        </p:spPr>
        <p:txBody>
          <a:bodyPr/>
          <a:lstStyle/>
          <a:p>
            <a:r>
              <a:rPr lang="en-US" sz="3200" u="none" dirty="0">
                <a:effectLst>
                  <a:outerShdw blurRad="38100" dist="38100" dir="2700000" algn="tl">
                    <a:srgbClr val="000000">
                      <a:alpha val="43137"/>
                    </a:srgbClr>
                  </a:outerShdw>
                </a:effectLst>
                <a:latin typeface="Verdana" charset="0"/>
              </a:rPr>
              <a:t>Architectural Styles </a:t>
            </a:r>
          </a:p>
        </p:txBody>
      </p:sp>
      <p:sp>
        <p:nvSpPr>
          <p:cNvPr id="3" name="Slide Number Placeholder 2">
            <a:extLst>
              <a:ext uri="{FF2B5EF4-FFF2-40B4-BE49-F238E27FC236}">
                <a16:creationId xmlns:a16="http://schemas.microsoft.com/office/drawing/2014/main" id="{4165E87C-76E5-0945-A2A5-39FB80D752AB}"/>
              </a:ext>
            </a:extLst>
          </p:cNvPr>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27</a:t>
            </a:fld>
            <a:endParaRPr lang="en-US" altLang="en-US">
              <a:solidFill>
                <a:prstClr val="black">
                  <a:tint val="75000"/>
                </a:prstClr>
              </a:solidFill>
            </a:endParaRPr>
          </a:p>
        </p:txBody>
      </p:sp>
      <p:pic>
        <p:nvPicPr>
          <p:cNvPr id="4" name="Picture 3">
            <a:extLst>
              <a:ext uri="{FF2B5EF4-FFF2-40B4-BE49-F238E27FC236}">
                <a16:creationId xmlns:a16="http://schemas.microsoft.com/office/drawing/2014/main" id="{F54A0DCE-83A7-8C4D-9F45-20ED9E7F55E9}"/>
              </a:ext>
            </a:extLst>
          </p:cNvPr>
          <p:cNvPicPr>
            <a:picLocks noChangeAspect="1"/>
          </p:cNvPicPr>
          <p:nvPr/>
        </p:nvPicPr>
        <p:blipFill>
          <a:blip r:embed="rId2"/>
          <a:stretch>
            <a:fillRect/>
          </a:stretch>
        </p:blipFill>
        <p:spPr>
          <a:xfrm>
            <a:off x="457200" y="970410"/>
            <a:ext cx="3442800" cy="2284623"/>
          </a:xfrm>
          <a:prstGeom prst="rect">
            <a:avLst/>
          </a:prstGeom>
        </p:spPr>
      </p:pic>
      <p:pic>
        <p:nvPicPr>
          <p:cNvPr id="6" name="Picture 5">
            <a:extLst>
              <a:ext uri="{FF2B5EF4-FFF2-40B4-BE49-F238E27FC236}">
                <a16:creationId xmlns:a16="http://schemas.microsoft.com/office/drawing/2014/main" id="{A94409D3-3C79-AF4A-B22D-2DB6FC412EC8}"/>
              </a:ext>
            </a:extLst>
          </p:cNvPr>
          <p:cNvPicPr>
            <a:picLocks noChangeAspect="1"/>
          </p:cNvPicPr>
          <p:nvPr/>
        </p:nvPicPr>
        <p:blipFill>
          <a:blip r:embed="rId3"/>
          <a:stretch>
            <a:fillRect/>
          </a:stretch>
        </p:blipFill>
        <p:spPr>
          <a:xfrm>
            <a:off x="457199" y="3383380"/>
            <a:ext cx="3500279" cy="1985255"/>
          </a:xfrm>
          <a:prstGeom prst="rect">
            <a:avLst/>
          </a:prstGeom>
        </p:spPr>
      </p:pic>
      <p:pic>
        <p:nvPicPr>
          <p:cNvPr id="7" name="Picture 6">
            <a:extLst>
              <a:ext uri="{FF2B5EF4-FFF2-40B4-BE49-F238E27FC236}">
                <a16:creationId xmlns:a16="http://schemas.microsoft.com/office/drawing/2014/main" id="{B70B24C1-C212-784E-BB5A-2CA4779E7FCF}"/>
              </a:ext>
            </a:extLst>
          </p:cNvPr>
          <p:cNvPicPr>
            <a:picLocks noChangeAspect="1"/>
          </p:cNvPicPr>
          <p:nvPr/>
        </p:nvPicPr>
        <p:blipFill>
          <a:blip r:embed="rId4"/>
          <a:stretch>
            <a:fillRect/>
          </a:stretch>
        </p:blipFill>
        <p:spPr>
          <a:xfrm>
            <a:off x="4035647" y="970410"/>
            <a:ext cx="3491288" cy="1953506"/>
          </a:xfrm>
          <a:prstGeom prst="rect">
            <a:avLst/>
          </a:prstGeom>
        </p:spPr>
      </p:pic>
      <p:pic>
        <p:nvPicPr>
          <p:cNvPr id="9" name="Picture 8">
            <a:extLst>
              <a:ext uri="{FF2B5EF4-FFF2-40B4-BE49-F238E27FC236}">
                <a16:creationId xmlns:a16="http://schemas.microsoft.com/office/drawing/2014/main" id="{310E43ED-9A42-9B4C-94EF-D7BDF9C6F6DE}"/>
              </a:ext>
            </a:extLst>
          </p:cNvPr>
          <p:cNvPicPr>
            <a:picLocks noChangeAspect="1"/>
          </p:cNvPicPr>
          <p:nvPr/>
        </p:nvPicPr>
        <p:blipFill>
          <a:blip r:embed="rId5"/>
          <a:stretch>
            <a:fillRect/>
          </a:stretch>
        </p:blipFill>
        <p:spPr>
          <a:xfrm>
            <a:off x="4108449" y="3383381"/>
            <a:ext cx="3418485" cy="1985254"/>
          </a:xfrm>
          <a:prstGeom prst="rect">
            <a:avLst/>
          </a:prstGeom>
        </p:spPr>
      </p:pic>
    </p:spTree>
    <p:extLst>
      <p:ext uri="{BB962C8B-B14F-4D97-AF65-F5344CB8AC3E}">
        <p14:creationId xmlns:p14="http://schemas.microsoft.com/office/powerpoint/2010/main" val="282195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title"/>
          </p:nvPr>
        </p:nvSpPr>
        <p:spPr>
          <a:xfrm>
            <a:off x="475475" y="220533"/>
            <a:ext cx="8229600" cy="541867"/>
          </a:xfrm>
        </p:spPr>
        <p:txBody>
          <a:bodyPr/>
          <a:lstStyle/>
          <a:p>
            <a:pPr eaLnBrk="1" hangingPunct="1"/>
            <a:r>
              <a:rPr lang="en-US" dirty="0">
                <a:latin typeface="Verdana" charset="0"/>
              </a:rPr>
              <a:t>Architectural Styles </a:t>
            </a:r>
          </a:p>
        </p:txBody>
      </p:sp>
      <p:sp>
        <p:nvSpPr>
          <p:cNvPr id="15362" name="Rectangle 5"/>
          <p:cNvSpPr>
            <a:spLocks noGrp="1" noChangeArrowheads="1"/>
          </p:cNvSpPr>
          <p:nvPr>
            <p:ph idx="1"/>
          </p:nvPr>
        </p:nvSpPr>
        <p:spPr>
          <a:xfrm>
            <a:off x="457200" y="858786"/>
            <a:ext cx="8229600" cy="4559882"/>
          </a:xfrm>
        </p:spPr>
        <p:txBody>
          <a:bodyPr/>
          <a:lstStyle/>
          <a:p>
            <a:pPr>
              <a:lnSpc>
                <a:spcPct val="90000"/>
              </a:lnSpc>
            </a:pPr>
            <a:r>
              <a:rPr lang="en-US" dirty="0"/>
              <a:t>An architectural style describes a method of construction and a set of features that make it notable.</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28</a:t>
            </a:fld>
            <a:endParaRPr lang="en-US" altLang="en-US">
              <a:solidFill>
                <a:prstClr val="black">
                  <a:tint val="75000"/>
                </a:prstClr>
              </a:solidFill>
            </a:endParaRPr>
          </a:p>
        </p:txBody>
      </p:sp>
    </p:spTree>
    <p:extLst>
      <p:ext uri="{BB962C8B-B14F-4D97-AF65-F5344CB8AC3E}">
        <p14:creationId xmlns:p14="http://schemas.microsoft.com/office/powerpoint/2010/main" val="88734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title"/>
          </p:nvPr>
        </p:nvSpPr>
        <p:spPr>
          <a:xfrm>
            <a:off x="475475" y="220533"/>
            <a:ext cx="8229600" cy="541867"/>
          </a:xfrm>
        </p:spPr>
        <p:txBody>
          <a:bodyPr/>
          <a:lstStyle/>
          <a:p>
            <a:pPr eaLnBrk="1" hangingPunct="1"/>
            <a:r>
              <a:rPr lang="en-US" dirty="0">
                <a:latin typeface="Verdana" charset="0"/>
              </a:rPr>
              <a:t>Architectural Styles </a:t>
            </a:r>
          </a:p>
        </p:txBody>
      </p:sp>
      <p:sp>
        <p:nvSpPr>
          <p:cNvPr id="15362" name="Rectangle 5"/>
          <p:cNvSpPr>
            <a:spLocks noGrp="1" noChangeArrowheads="1"/>
          </p:cNvSpPr>
          <p:nvPr>
            <p:ph idx="1"/>
          </p:nvPr>
        </p:nvSpPr>
        <p:spPr>
          <a:xfrm>
            <a:off x="457200" y="858786"/>
            <a:ext cx="8229600" cy="4559882"/>
          </a:xfrm>
        </p:spPr>
        <p:txBody>
          <a:bodyPr/>
          <a:lstStyle/>
          <a:p>
            <a:pPr>
              <a:lnSpc>
                <a:spcPct val="90000"/>
              </a:lnSpc>
            </a:pPr>
            <a:r>
              <a:rPr lang="en-US" dirty="0"/>
              <a:t>An architectural style describes a method of construction and a set of features that make it notable.</a:t>
            </a:r>
            <a:br>
              <a:rPr lang="en-US" dirty="0"/>
            </a:br>
            <a:endParaRPr lang="en-US" dirty="0"/>
          </a:p>
          <a:p>
            <a:pPr>
              <a:lnSpc>
                <a:spcPct val="90000"/>
              </a:lnSpc>
            </a:pPr>
            <a:r>
              <a:rPr lang="en-US" dirty="0"/>
              <a:t>A software architectural style defines a family of systems in term of structural organization. </a:t>
            </a:r>
            <a:br>
              <a:rPr lang="en-US" dirty="0"/>
            </a:br>
            <a:br>
              <a:rPr lang="en-US" dirty="0"/>
            </a:br>
            <a:r>
              <a:rPr lang="en-US" dirty="0"/>
              <a:t>Components and connectors are combined in specific ways and reflect design decisions given the objectives and constraints of the problem to be solved.</a:t>
            </a:r>
          </a:p>
          <a:p>
            <a:pPr>
              <a:lnSpc>
                <a:spcPct val="90000"/>
              </a:lnSpc>
            </a:pP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29</a:t>
            </a:fld>
            <a:endParaRPr lang="en-US" altLang="en-US">
              <a:solidFill>
                <a:prstClr val="black">
                  <a:tint val="75000"/>
                </a:prstClr>
              </a:solidFill>
            </a:endParaRPr>
          </a:p>
        </p:txBody>
      </p:sp>
    </p:spTree>
    <p:extLst>
      <p:ext uri="{BB962C8B-B14F-4D97-AF65-F5344CB8AC3E}">
        <p14:creationId xmlns:p14="http://schemas.microsoft.com/office/powerpoint/2010/main" val="240163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3</a:t>
            </a:fld>
            <a:endParaRPr lang="en-US"/>
          </a:p>
        </p:txBody>
      </p:sp>
      <p:sp>
        <p:nvSpPr>
          <p:cNvPr id="472066" name="Rectangle 2"/>
          <p:cNvSpPr>
            <a:spLocks noGrp="1" noChangeArrowheads="1"/>
          </p:cNvSpPr>
          <p:nvPr>
            <p:ph type="title"/>
          </p:nvPr>
        </p:nvSpPr>
        <p:spPr/>
        <p:txBody>
          <a:bodyPr/>
          <a:lstStyle/>
          <a:p>
            <a:r>
              <a:rPr lang="en-US" dirty="0"/>
              <a:t>Software Architecture - Ingredients</a:t>
            </a:r>
          </a:p>
        </p:txBody>
      </p:sp>
      <p:sp>
        <p:nvSpPr>
          <p:cNvPr id="472067" name="Rectangle 3" descr="Rectangle: Click to edit Master text styles&#10;Second level&#10;Third level&#10;Fourth level&#10;Fifth level"/>
          <p:cNvSpPr>
            <a:spLocks noGrp="1" noChangeArrowheads="1"/>
          </p:cNvSpPr>
          <p:nvPr>
            <p:ph type="body" idx="1"/>
          </p:nvPr>
        </p:nvSpPr>
        <p:spPr>
          <a:xfrm>
            <a:off x="1185333" y="1149953"/>
            <a:ext cx="7315200" cy="3860800"/>
          </a:xfrm>
        </p:spPr>
        <p:txBody>
          <a:bodyPr/>
          <a:lstStyle/>
          <a:p>
            <a:pPr marL="0" indent="0">
              <a:lnSpc>
                <a:spcPct val="90000"/>
              </a:lnSpc>
              <a:buNone/>
            </a:pPr>
            <a:r>
              <a:rPr lang="en-US" sz="2489" dirty="0"/>
              <a:t>Most definitions of software architecture generally talk about</a:t>
            </a:r>
            <a:br>
              <a:rPr lang="en-US" sz="2489" u="sng" dirty="0"/>
            </a:br>
            <a:br>
              <a:rPr lang="en-US" sz="2489" u="sng" dirty="0"/>
            </a:br>
            <a:endParaRPr lang="en-US" sz="2133" i="1" dirty="0">
              <a:solidFill>
                <a:srgbClr val="7030A0"/>
              </a:solidFill>
            </a:endParaRPr>
          </a:p>
        </p:txBody>
      </p:sp>
      <p:sp>
        <p:nvSpPr>
          <p:cNvPr id="6" name="TextBox 5">
            <a:extLst>
              <a:ext uri="{FF2B5EF4-FFF2-40B4-BE49-F238E27FC236}">
                <a16:creationId xmlns:a16="http://schemas.microsoft.com/office/drawing/2014/main" id="{22A81440-C9E4-5B4A-ADC8-C74F0BF9DA96}"/>
              </a:ext>
            </a:extLst>
          </p:cNvPr>
          <p:cNvSpPr txBox="1"/>
          <p:nvPr/>
        </p:nvSpPr>
        <p:spPr>
          <a:xfrm>
            <a:off x="986683" y="5010753"/>
            <a:ext cx="7518975" cy="592342"/>
          </a:xfrm>
          <a:prstGeom prst="rect">
            <a:avLst/>
          </a:prstGeom>
          <a:noFill/>
        </p:spPr>
        <p:txBody>
          <a:bodyPr wrap="square" rtlCol="0">
            <a:spAutoFit/>
          </a:bodyPr>
          <a:lstStyle/>
          <a:p>
            <a:r>
              <a:rPr lang="en-US" b="0" dirty="0">
                <a:solidFill>
                  <a:srgbClr val="7030A0"/>
                </a:solidFill>
                <a:latin typeface="+mn-lt"/>
              </a:rPr>
              <a:t>Think about it, not all ways to connect architecture components together are equally good. </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D76AADF8-715B-1649-9200-CDF37ED2A851}"/>
              </a:ext>
            </a:extLst>
          </p:cNvPr>
          <p:cNvSpPr txBox="1">
            <a:spLocks noChangeArrowheads="1"/>
          </p:cNvSpPr>
          <p:nvPr/>
        </p:nvSpPr>
        <p:spPr bwMode="auto">
          <a:xfrm>
            <a:off x="1354954" y="2032001"/>
            <a:ext cx="6908800" cy="14601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1280" tIns="40640" rIns="81280" bIns="4064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489" b="0" kern="0" dirty="0"/>
              <a:t>What are the important “architectural” components</a:t>
            </a:r>
          </a:p>
          <a:p>
            <a:pPr>
              <a:lnSpc>
                <a:spcPct val="90000"/>
              </a:lnSpc>
            </a:pPr>
            <a:r>
              <a:rPr lang="en-US" sz="2489" b="0" kern="0" dirty="0"/>
              <a:t>What are the connectors between the architectural components</a:t>
            </a:r>
          </a:p>
          <a:p>
            <a:pPr>
              <a:lnSpc>
                <a:spcPct val="90000"/>
              </a:lnSpc>
            </a:pPr>
            <a:r>
              <a:rPr lang="en-US" sz="2489" b="0" kern="0" dirty="0"/>
              <a:t>What patterns, constraints, or decisions govern the restrictions on connecting the architectural components.</a:t>
            </a:r>
            <a:endParaRPr lang="en-US" sz="2133" b="0" kern="0" dirty="0"/>
          </a:p>
        </p:txBody>
      </p:sp>
    </p:spTree>
    <p:extLst>
      <p:ext uri="{BB962C8B-B14F-4D97-AF65-F5344CB8AC3E}">
        <p14:creationId xmlns:p14="http://schemas.microsoft.com/office/powerpoint/2010/main" val="1861383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84611" y="211397"/>
            <a:ext cx="8229600" cy="609600"/>
          </a:xfrm>
        </p:spPr>
        <p:txBody>
          <a:bodyPr/>
          <a:lstStyle/>
          <a:p>
            <a:pPr eaLnBrk="1" hangingPunct="1"/>
            <a:r>
              <a:rPr lang="en-US" dirty="0">
                <a:latin typeface="Verdana" charset="0"/>
              </a:rPr>
              <a:t>Basic Properties of Styles</a:t>
            </a:r>
          </a:p>
        </p:txBody>
      </p:sp>
      <p:sp>
        <p:nvSpPr>
          <p:cNvPr id="17410" name="Rectangle 3"/>
          <p:cNvSpPr>
            <a:spLocks noGrp="1" noChangeArrowheads="1"/>
          </p:cNvSpPr>
          <p:nvPr>
            <p:ph idx="1"/>
          </p:nvPr>
        </p:nvSpPr>
        <p:spPr>
          <a:xfrm>
            <a:off x="457200" y="950145"/>
            <a:ext cx="8153400" cy="4062122"/>
          </a:xfrm>
        </p:spPr>
        <p:txBody>
          <a:bodyPr/>
          <a:lstStyle/>
          <a:p>
            <a:r>
              <a:rPr lang="en-US" dirty="0">
                <a:solidFill>
                  <a:srgbClr val="0432FF"/>
                </a:solidFill>
              </a:rPr>
              <a:t>The design elements</a:t>
            </a:r>
          </a:p>
          <a:p>
            <a:pPr lvl="1"/>
            <a:r>
              <a:rPr lang="en-US" dirty="0"/>
              <a:t>Component and connector types; data elements</a:t>
            </a:r>
            <a:br>
              <a:rPr lang="en-US" dirty="0"/>
            </a:br>
            <a:r>
              <a:rPr lang="en-US" dirty="0"/>
              <a:t>(e.g., pipes, filters, objects, servers)</a:t>
            </a:r>
          </a:p>
          <a:p>
            <a:r>
              <a:rPr lang="en-US" dirty="0">
                <a:solidFill>
                  <a:srgbClr val="0432FF"/>
                </a:solidFill>
              </a:rPr>
              <a:t>The configuration rules</a:t>
            </a:r>
          </a:p>
          <a:p>
            <a:pPr lvl="1"/>
            <a:r>
              <a:rPr lang="en-US" dirty="0"/>
              <a:t>Topological constraints that determine allowed compositions of elements (e.g., a component may be connected to at most two other components)</a:t>
            </a:r>
          </a:p>
          <a:p>
            <a:r>
              <a:rPr lang="en-US" dirty="0">
                <a:solidFill>
                  <a:srgbClr val="0432FF"/>
                </a:solidFill>
              </a:rPr>
              <a:t>A semantic interpretation</a:t>
            </a:r>
          </a:p>
          <a:p>
            <a:pPr lvl="1"/>
            <a:r>
              <a:rPr lang="en-US" dirty="0"/>
              <a:t>Compositions of design elements have well-defined meanings</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30</a:t>
            </a:fld>
            <a:endParaRPr lang="en-US" altLang="en-US">
              <a:solidFill>
                <a:prstClr val="black">
                  <a:tint val="75000"/>
                </a:prstClr>
              </a:solidFill>
            </a:endParaRPr>
          </a:p>
        </p:txBody>
      </p:sp>
    </p:spTree>
    <p:extLst>
      <p:ext uri="{BB962C8B-B14F-4D97-AF65-F5344CB8AC3E}">
        <p14:creationId xmlns:p14="http://schemas.microsoft.com/office/powerpoint/2010/main" val="536467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latin typeface="Verdana" charset="0"/>
              </a:rPr>
              <a:t>Benefits of Using Styles</a:t>
            </a:r>
          </a:p>
        </p:txBody>
      </p:sp>
      <p:sp>
        <p:nvSpPr>
          <p:cNvPr id="19458" name="Rectangle 3"/>
          <p:cNvSpPr>
            <a:spLocks noGrp="1" noChangeArrowheads="1"/>
          </p:cNvSpPr>
          <p:nvPr>
            <p:ph idx="1"/>
          </p:nvPr>
        </p:nvSpPr>
        <p:spPr/>
        <p:txBody>
          <a:bodyPr/>
          <a:lstStyle/>
          <a:p>
            <a:r>
              <a:rPr lang="en-US" sz="2000" dirty="0">
                <a:solidFill>
                  <a:srgbClr val="0432FF"/>
                </a:solidFill>
              </a:rPr>
              <a:t>Design reuse </a:t>
            </a:r>
          </a:p>
          <a:p>
            <a:pPr lvl="1" eaLnBrk="1" hangingPunct="1"/>
            <a:r>
              <a:rPr lang="en-US" sz="1800" dirty="0"/>
              <a:t>Well-understood solutions applied to new problems</a:t>
            </a:r>
          </a:p>
          <a:p>
            <a:endParaRPr lang="en-US" sz="2000" dirty="0">
              <a:solidFill>
                <a:srgbClr val="0432FF"/>
              </a:solidFill>
            </a:endParaRPr>
          </a:p>
          <a:p>
            <a:r>
              <a:rPr lang="en-US" sz="2000" dirty="0">
                <a:solidFill>
                  <a:srgbClr val="0432FF"/>
                </a:solidFill>
              </a:rPr>
              <a:t>Code reuse</a:t>
            </a:r>
          </a:p>
          <a:p>
            <a:pPr lvl="1" eaLnBrk="1" hangingPunct="1"/>
            <a:r>
              <a:rPr lang="en-US" sz="1800" dirty="0"/>
              <a:t>Shared implementations of invariant aspects of a style</a:t>
            </a:r>
          </a:p>
          <a:p>
            <a:endParaRPr lang="en-US" sz="2000" dirty="0">
              <a:solidFill>
                <a:srgbClr val="0432FF"/>
              </a:solidFill>
            </a:endParaRPr>
          </a:p>
          <a:p>
            <a:r>
              <a:rPr lang="en-US" sz="2000" dirty="0">
                <a:solidFill>
                  <a:srgbClr val="0432FF"/>
                </a:solidFill>
              </a:rPr>
              <a:t>Understandability of system organization </a:t>
            </a:r>
          </a:p>
          <a:p>
            <a:pPr lvl="1" eaLnBrk="1" hangingPunct="1"/>
            <a:r>
              <a:rPr lang="en-US" sz="1800" dirty="0"/>
              <a:t>A phrase such as </a:t>
            </a:r>
            <a:r>
              <a:rPr lang="ja-JP" altLang="en-US" sz="1800" dirty="0"/>
              <a:t>“</a:t>
            </a:r>
            <a:r>
              <a:rPr lang="en-US" altLang="ja-JP" sz="1800" dirty="0"/>
              <a:t>client-server</a:t>
            </a:r>
            <a:r>
              <a:rPr lang="ja-JP" altLang="en-US" sz="1800" dirty="0"/>
              <a:t>”</a:t>
            </a:r>
            <a:r>
              <a:rPr lang="en-US" altLang="ja-JP" sz="1800" dirty="0"/>
              <a:t>conveys a lot of information</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31</a:t>
            </a:fld>
            <a:endParaRPr lang="en-US" altLang="en-US">
              <a:solidFill>
                <a:prstClr val="black">
                  <a:tint val="75000"/>
                </a:prstClr>
              </a:solidFill>
            </a:endParaRPr>
          </a:p>
        </p:txBody>
      </p:sp>
    </p:spTree>
    <p:extLst>
      <p:ext uri="{BB962C8B-B14F-4D97-AF65-F5344CB8AC3E}">
        <p14:creationId xmlns:p14="http://schemas.microsoft.com/office/powerpoint/2010/main" val="63018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Verdana" charset="0"/>
              </a:rPr>
              <a:t>Style Analysis Dimensions</a:t>
            </a:r>
          </a:p>
        </p:txBody>
      </p:sp>
      <p:sp>
        <p:nvSpPr>
          <p:cNvPr id="21506" name="Rectangle 3"/>
          <p:cNvSpPr>
            <a:spLocks noGrp="1" noChangeArrowheads="1"/>
          </p:cNvSpPr>
          <p:nvPr>
            <p:ph idx="1"/>
          </p:nvPr>
        </p:nvSpPr>
        <p:spPr/>
        <p:txBody>
          <a:bodyPr/>
          <a:lstStyle/>
          <a:p>
            <a:r>
              <a:rPr lang="en-US" dirty="0"/>
              <a:t>Component and connector types</a:t>
            </a:r>
            <a:br>
              <a:rPr lang="en-US" dirty="0"/>
            </a:br>
            <a:endParaRPr lang="en-US" dirty="0"/>
          </a:p>
          <a:p>
            <a:r>
              <a:rPr lang="en-US" dirty="0"/>
              <a:t>Underlying computational model</a:t>
            </a:r>
          </a:p>
          <a:p>
            <a:endParaRPr lang="en-US" dirty="0"/>
          </a:p>
          <a:p>
            <a:r>
              <a:rPr lang="en-US" dirty="0"/>
              <a:t>Essential invariants of the style</a:t>
            </a:r>
          </a:p>
          <a:p>
            <a:pPr marL="0" indent="0">
              <a:buNone/>
            </a:pPr>
            <a:endParaRPr lang="en-US" dirty="0"/>
          </a:p>
          <a:p>
            <a:r>
              <a:rPr lang="en-US" dirty="0"/>
              <a:t>Common examples of its use</a:t>
            </a:r>
            <a:br>
              <a:rPr lang="en-US" dirty="0"/>
            </a:br>
            <a:endParaRPr lang="en-US" dirty="0"/>
          </a:p>
          <a:p>
            <a:r>
              <a:rPr lang="en-US" dirty="0"/>
              <a:t>Advantages/Disadvantages of using the style</a:t>
            </a:r>
            <a:br>
              <a:rPr lang="en-US" dirty="0"/>
            </a:br>
            <a:endParaRPr lang="en-US" dirty="0"/>
          </a:p>
          <a:p>
            <a:r>
              <a:rPr lang="en-US" dirty="0"/>
              <a:t>Style</a:t>
            </a:r>
            <a:r>
              <a:rPr lang="en-US" altLang="ja-JP" dirty="0"/>
              <a:t> specializations</a:t>
            </a: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32</a:t>
            </a:fld>
            <a:endParaRPr lang="en-US" altLang="en-US">
              <a:solidFill>
                <a:prstClr val="black">
                  <a:tint val="75000"/>
                </a:prstClr>
              </a:solidFill>
            </a:endParaRPr>
          </a:p>
        </p:txBody>
      </p:sp>
    </p:spTree>
    <p:extLst>
      <p:ext uri="{BB962C8B-B14F-4D97-AF65-F5344CB8AC3E}">
        <p14:creationId xmlns:p14="http://schemas.microsoft.com/office/powerpoint/2010/main" val="38506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57200" y="244475"/>
            <a:ext cx="8229600" cy="568630"/>
          </a:xfrm>
        </p:spPr>
        <p:txBody>
          <a:bodyPr/>
          <a:lstStyle/>
          <a:p>
            <a:pPr eaLnBrk="1" hangingPunct="1"/>
            <a:r>
              <a:rPr lang="en-US" sz="3200" u="none" dirty="0">
                <a:effectLst>
                  <a:outerShdw blurRad="38100" dist="38100" dir="2700000" algn="tl">
                    <a:srgbClr val="000000">
                      <a:alpha val="43137"/>
                    </a:srgbClr>
                  </a:outerShdw>
                </a:effectLst>
                <a:latin typeface="Verdana" charset="0"/>
              </a:rPr>
              <a:t>Some Common Styles</a:t>
            </a:r>
          </a:p>
        </p:txBody>
      </p:sp>
      <p:sp>
        <p:nvSpPr>
          <p:cNvPr id="23554" name="Rectangle 3"/>
          <p:cNvSpPr>
            <a:spLocks noGrp="1" noChangeArrowheads="1"/>
          </p:cNvSpPr>
          <p:nvPr>
            <p:ph sz="half" idx="1"/>
          </p:nvPr>
        </p:nvSpPr>
        <p:spPr>
          <a:xfrm>
            <a:off x="457200" y="886194"/>
            <a:ext cx="4033838" cy="4915170"/>
          </a:xfrm>
        </p:spPr>
        <p:txBody>
          <a:bodyPr/>
          <a:lstStyle/>
          <a:p>
            <a:pPr>
              <a:lnSpc>
                <a:spcPct val="90000"/>
              </a:lnSpc>
            </a:pPr>
            <a:r>
              <a:rPr lang="en-US" sz="2000" dirty="0"/>
              <a:t>Traditional, language-influenced styles</a:t>
            </a:r>
          </a:p>
          <a:p>
            <a:pPr lvl="1">
              <a:lnSpc>
                <a:spcPct val="90000"/>
              </a:lnSpc>
            </a:pPr>
            <a:r>
              <a:rPr lang="en-US" sz="1800" dirty="0"/>
              <a:t>Main program and subroutines</a:t>
            </a:r>
          </a:p>
          <a:p>
            <a:pPr lvl="1">
              <a:lnSpc>
                <a:spcPct val="90000"/>
              </a:lnSpc>
            </a:pPr>
            <a:r>
              <a:rPr lang="en-US" sz="1800" dirty="0"/>
              <a:t>Object-oriented </a:t>
            </a:r>
          </a:p>
          <a:p>
            <a:pPr>
              <a:lnSpc>
                <a:spcPct val="90000"/>
              </a:lnSpc>
            </a:pPr>
            <a:r>
              <a:rPr lang="en-US" sz="2000" dirty="0"/>
              <a:t>Layered (Hierarchical)</a:t>
            </a:r>
          </a:p>
          <a:p>
            <a:pPr lvl="1">
              <a:lnSpc>
                <a:spcPct val="90000"/>
              </a:lnSpc>
            </a:pPr>
            <a:r>
              <a:rPr lang="en-US" sz="1800" dirty="0"/>
              <a:t>Client-server </a:t>
            </a:r>
          </a:p>
          <a:p>
            <a:pPr lvl="1">
              <a:lnSpc>
                <a:spcPct val="90000"/>
              </a:lnSpc>
            </a:pPr>
            <a:r>
              <a:rPr lang="en-US" sz="1800" dirty="0"/>
              <a:t>Layered </a:t>
            </a:r>
          </a:p>
          <a:p>
            <a:pPr>
              <a:lnSpc>
                <a:spcPct val="90000"/>
              </a:lnSpc>
            </a:pPr>
            <a:r>
              <a:rPr lang="en-US" sz="2000" dirty="0"/>
              <a:t>Data-flow</a:t>
            </a:r>
          </a:p>
          <a:p>
            <a:pPr lvl="1" eaLnBrk="1" hangingPunct="1">
              <a:lnSpc>
                <a:spcPct val="90000"/>
              </a:lnSpc>
            </a:pPr>
            <a:r>
              <a:rPr lang="en-US" sz="1800" dirty="0"/>
              <a:t>Pipe and filter</a:t>
            </a:r>
          </a:p>
          <a:p>
            <a:pPr eaLnBrk="1" hangingPunct="1">
              <a:lnSpc>
                <a:spcPct val="90000"/>
              </a:lnSpc>
            </a:pPr>
            <a:r>
              <a:rPr lang="en-US" sz="2000" dirty="0"/>
              <a:t>Shared memory</a:t>
            </a:r>
          </a:p>
          <a:p>
            <a:pPr lvl="1" eaLnBrk="1" hangingPunct="1">
              <a:lnSpc>
                <a:spcPct val="90000"/>
              </a:lnSpc>
            </a:pPr>
            <a:r>
              <a:rPr lang="en-US" sz="1800" dirty="0"/>
              <a:t>Blackboard</a:t>
            </a:r>
          </a:p>
          <a:p>
            <a:pPr lvl="1" eaLnBrk="1" hangingPunct="1">
              <a:lnSpc>
                <a:spcPct val="90000"/>
              </a:lnSpc>
            </a:pPr>
            <a:r>
              <a:rPr lang="en-US" sz="1800" dirty="0"/>
              <a:t>Rule based</a:t>
            </a:r>
          </a:p>
        </p:txBody>
      </p:sp>
      <p:sp>
        <p:nvSpPr>
          <p:cNvPr id="23555" name="Rectangle 4"/>
          <p:cNvSpPr>
            <a:spLocks noGrp="1" noChangeArrowheads="1"/>
          </p:cNvSpPr>
          <p:nvPr>
            <p:ph sz="half" idx="2"/>
          </p:nvPr>
        </p:nvSpPr>
        <p:spPr>
          <a:xfrm>
            <a:off x="4652964" y="922737"/>
            <a:ext cx="4033837" cy="4292731"/>
          </a:xfrm>
        </p:spPr>
        <p:txBody>
          <a:bodyPr/>
          <a:lstStyle/>
          <a:p>
            <a:pPr>
              <a:lnSpc>
                <a:spcPct val="90000"/>
              </a:lnSpc>
            </a:pPr>
            <a:r>
              <a:rPr lang="en-US" sz="2000" dirty="0"/>
              <a:t>Interpreter</a:t>
            </a:r>
          </a:p>
          <a:p>
            <a:pPr lvl="1" eaLnBrk="1" hangingPunct="1">
              <a:lnSpc>
                <a:spcPct val="90000"/>
              </a:lnSpc>
            </a:pPr>
            <a:r>
              <a:rPr lang="en-US" sz="1800" dirty="0"/>
              <a:t>Interpreter</a:t>
            </a:r>
          </a:p>
          <a:p>
            <a:pPr lvl="1" eaLnBrk="1" hangingPunct="1">
              <a:lnSpc>
                <a:spcPct val="90000"/>
              </a:lnSpc>
            </a:pPr>
            <a:r>
              <a:rPr lang="en-US" sz="1800" dirty="0"/>
              <a:t>Mobile code</a:t>
            </a:r>
          </a:p>
          <a:p>
            <a:pPr>
              <a:lnSpc>
                <a:spcPct val="90000"/>
              </a:lnSpc>
            </a:pPr>
            <a:r>
              <a:rPr lang="en-US" sz="2000" dirty="0"/>
              <a:t>Implicit invocation</a:t>
            </a:r>
          </a:p>
          <a:p>
            <a:pPr lvl="1" eaLnBrk="1" hangingPunct="1">
              <a:lnSpc>
                <a:spcPct val="90000"/>
              </a:lnSpc>
            </a:pPr>
            <a:r>
              <a:rPr lang="en-US" sz="1800" dirty="0"/>
              <a:t>Event-based</a:t>
            </a:r>
          </a:p>
          <a:p>
            <a:pPr lvl="1" eaLnBrk="1" hangingPunct="1">
              <a:lnSpc>
                <a:spcPct val="90000"/>
              </a:lnSpc>
            </a:pPr>
            <a:r>
              <a:rPr lang="en-US" sz="1800" dirty="0"/>
              <a:t>Publish-subscribe</a:t>
            </a:r>
          </a:p>
          <a:p>
            <a:pPr>
              <a:lnSpc>
                <a:spcPct val="90000"/>
              </a:lnSpc>
            </a:pPr>
            <a:r>
              <a:rPr lang="en-US" sz="2000" dirty="0"/>
              <a:t>Peer-to-peer</a:t>
            </a:r>
          </a:p>
          <a:p>
            <a:pPr marL="0" indent="0" eaLnBrk="1" hangingPunct="1">
              <a:buNone/>
            </a:pPr>
            <a:endParaRPr lang="en-US" sz="2000" dirty="0">
              <a:latin typeface="Tahoma" charset="0"/>
            </a:endParaRPr>
          </a:p>
        </p:txBody>
      </p:sp>
      <p:sp>
        <p:nvSpPr>
          <p:cNvPr id="2" name="Slide Number Placeholder 1"/>
          <p:cNvSpPr>
            <a:spLocks noGrp="1"/>
          </p:cNvSpPr>
          <p:nvPr>
            <p:ph type="sldNum" sz="quarter" idx="12"/>
          </p:nvPr>
        </p:nvSpPr>
        <p:spPr/>
        <p:txBody>
          <a:bodyPr/>
          <a:lstStyle/>
          <a:p>
            <a:pPr>
              <a:defRPr/>
            </a:pPr>
            <a:fld id="{9762728F-C150-42D0-B0C3-C0979554D0AB}" type="slidenum">
              <a:rPr lang="en-US" altLang="en-US" smtClean="0">
                <a:solidFill>
                  <a:prstClr val="black">
                    <a:tint val="75000"/>
                  </a:prstClr>
                </a:solidFill>
              </a:rPr>
              <a:pPr>
                <a:defRPr/>
              </a:pPr>
              <a:t>33</a:t>
            </a:fld>
            <a:endParaRPr lang="en-US" altLang="en-US">
              <a:solidFill>
                <a:prstClr val="black">
                  <a:tint val="75000"/>
                </a:prstClr>
              </a:solidFill>
            </a:endParaRPr>
          </a:p>
        </p:txBody>
      </p:sp>
    </p:spTree>
    <p:extLst>
      <p:ext uri="{BB962C8B-B14F-4D97-AF65-F5344CB8AC3E}">
        <p14:creationId xmlns:p14="http://schemas.microsoft.com/office/powerpoint/2010/main" val="3105016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r>
              <a:rPr lang="en-US" sz="3200" dirty="0">
                <a:solidFill>
                  <a:srgbClr val="0000FF"/>
                </a:solidFill>
              </a:rPr>
              <a:t>Language-Influenced Styles</a:t>
            </a:r>
          </a:p>
          <a:p>
            <a:pPr lvl="1"/>
            <a:r>
              <a:rPr lang="en-US" sz="2400" dirty="0">
                <a:solidFill>
                  <a:srgbClr val="0432FF"/>
                </a:solidFill>
              </a:rPr>
              <a:t>Main Program and Subroutines</a:t>
            </a:r>
          </a:p>
          <a:p>
            <a:pPr lvl="1"/>
            <a:r>
              <a:rPr lang="en-US" sz="2400" dirty="0">
                <a:solidFill>
                  <a:srgbClr val="0432FF"/>
                </a:solidFill>
              </a:rPr>
              <a:t>Object Oriented</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34</a:t>
            </a:fld>
            <a:endParaRPr lang="en-US" altLang="en-US">
              <a:solidFill>
                <a:prstClr val="black">
                  <a:tint val="75000"/>
                </a:prstClr>
              </a:solidFill>
            </a:endParaRPr>
          </a:p>
        </p:txBody>
      </p:sp>
    </p:spTree>
    <p:extLst>
      <p:ext uri="{BB962C8B-B14F-4D97-AF65-F5344CB8AC3E}">
        <p14:creationId xmlns:p14="http://schemas.microsoft.com/office/powerpoint/2010/main" val="352459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229600" cy="888390"/>
          </a:xfrm>
        </p:spPr>
        <p:txBody>
          <a:bodyPr/>
          <a:lstStyle/>
          <a:p>
            <a:r>
              <a:rPr lang="en-US" sz="3200" u="none" dirty="0">
                <a:effectLst>
                  <a:outerShdw blurRad="38100" dist="38100" dir="2700000" algn="tl">
                    <a:srgbClr val="000000">
                      <a:alpha val="43137"/>
                    </a:srgbClr>
                  </a:outerShdw>
                </a:effectLst>
                <a:latin typeface="Verdana" charset="0"/>
              </a:rPr>
              <a:t>Main Program and Subroutines</a:t>
            </a:r>
          </a:p>
        </p:txBody>
      </p:sp>
      <p:sp>
        <p:nvSpPr>
          <p:cNvPr id="3" name="Slide Number Placeholder 2"/>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35</a:t>
            </a:fld>
            <a:endParaRPr lang="en-US" altLang="en-US">
              <a:solidFill>
                <a:prstClr val="black">
                  <a:tint val="75000"/>
                </a:prstClr>
              </a:solidFill>
            </a:endParaRPr>
          </a:p>
        </p:txBody>
      </p:sp>
      <p:sp>
        <p:nvSpPr>
          <p:cNvPr id="4" name="Rectangle 3"/>
          <p:cNvSpPr/>
          <p:nvPr/>
        </p:nvSpPr>
        <p:spPr>
          <a:xfrm>
            <a:off x="3645722" y="1872881"/>
            <a:ext cx="1745195" cy="6669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a:t>
            </a:r>
            <a:br>
              <a:rPr lang="en-US" dirty="0"/>
            </a:br>
            <a:r>
              <a:rPr lang="en-US" dirty="0"/>
              <a:t>Program</a:t>
            </a:r>
          </a:p>
        </p:txBody>
      </p:sp>
      <p:sp>
        <p:nvSpPr>
          <p:cNvPr id="5" name="Rectangle 4"/>
          <p:cNvSpPr/>
          <p:nvPr/>
        </p:nvSpPr>
        <p:spPr>
          <a:xfrm>
            <a:off x="1632618" y="3861619"/>
            <a:ext cx="1745195" cy="6669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Subroutine A</a:t>
            </a:r>
          </a:p>
        </p:txBody>
      </p:sp>
      <p:sp>
        <p:nvSpPr>
          <p:cNvPr id="6" name="Rectangle 5"/>
          <p:cNvSpPr/>
          <p:nvPr/>
        </p:nvSpPr>
        <p:spPr>
          <a:xfrm>
            <a:off x="3642794" y="3879891"/>
            <a:ext cx="1745195" cy="6669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Subroutine B</a:t>
            </a:r>
          </a:p>
        </p:txBody>
      </p:sp>
      <p:sp>
        <p:nvSpPr>
          <p:cNvPr id="7" name="Rectangle 6"/>
          <p:cNvSpPr/>
          <p:nvPr/>
        </p:nvSpPr>
        <p:spPr>
          <a:xfrm>
            <a:off x="5981900" y="3861619"/>
            <a:ext cx="1745195" cy="6669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Subroutine C</a:t>
            </a:r>
          </a:p>
        </p:txBody>
      </p:sp>
      <p:cxnSp>
        <p:nvCxnSpPr>
          <p:cNvPr id="9" name="Straight Arrow Connector 8"/>
          <p:cNvCxnSpPr>
            <a:stCxn id="4" idx="2"/>
            <a:endCxn id="5" idx="0"/>
          </p:cNvCxnSpPr>
          <p:nvPr/>
        </p:nvCxnSpPr>
        <p:spPr>
          <a:xfrm flipH="1">
            <a:off x="2505216" y="2539810"/>
            <a:ext cx="2013104" cy="1321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p:cNvCxnSpPr>
          <p:nvPr/>
        </p:nvCxnSpPr>
        <p:spPr>
          <a:xfrm flipH="1">
            <a:off x="4513751" y="2539810"/>
            <a:ext cx="4569" cy="1379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2"/>
            <a:endCxn id="7" idx="0"/>
          </p:cNvCxnSpPr>
          <p:nvPr/>
        </p:nvCxnSpPr>
        <p:spPr>
          <a:xfrm>
            <a:off x="4518320" y="2539810"/>
            <a:ext cx="2336178" cy="1321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08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Program and Subroutines </a:t>
            </a:r>
            <a:r>
              <a:rPr lang="en-US" sz="2000" dirty="0"/>
              <a:t>(cont’d)</a:t>
            </a:r>
          </a:p>
        </p:txBody>
      </p:sp>
      <p:sp>
        <p:nvSpPr>
          <p:cNvPr id="3" name="Content Placeholder 2"/>
          <p:cNvSpPr>
            <a:spLocks noGrp="1"/>
          </p:cNvSpPr>
          <p:nvPr>
            <p:ph idx="1"/>
          </p:nvPr>
        </p:nvSpPr>
        <p:spPr/>
        <p:txBody>
          <a:bodyPr/>
          <a:lstStyle/>
          <a:p>
            <a:r>
              <a:rPr lang="en-US" dirty="0"/>
              <a:t>Decomposition based upon separation of functional processing steps</a:t>
            </a:r>
          </a:p>
          <a:p>
            <a:r>
              <a:rPr lang="en-US" dirty="0">
                <a:solidFill>
                  <a:srgbClr val="0432FF"/>
                </a:solidFill>
              </a:rPr>
              <a:t>Components</a:t>
            </a:r>
            <a:r>
              <a:rPr lang="en-US" dirty="0"/>
              <a:t>: main program and subroutines</a:t>
            </a:r>
          </a:p>
          <a:p>
            <a:r>
              <a:rPr lang="en-US" dirty="0">
                <a:solidFill>
                  <a:srgbClr val="0432FF"/>
                </a:solidFill>
              </a:rPr>
              <a:t>Connectors</a:t>
            </a:r>
            <a:r>
              <a:rPr lang="en-US" dirty="0"/>
              <a:t>: function/procedure calls</a:t>
            </a:r>
          </a:p>
          <a:p>
            <a:r>
              <a:rPr lang="en-US" dirty="0">
                <a:solidFill>
                  <a:srgbClr val="0432FF"/>
                </a:solidFill>
              </a:rPr>
              <a:t>Data</a:t>
            </a:r>
            <a:r>
              <a:rPr lang="en-US" dirty="0"/>
              <a:t>: values passed in/out subroutines</a:t>
            </a:r>
          </a:p>
          <a:p>
            <a:r>
              <a:rPr lang="en-US" dirty="0"/>
              <a:t>Static organization is hierarchical</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36</a:t>
            </a:fld>
            <a:endParaRPr lang="en-US" altLang="en-US">
              <a:solidFill>
                <a:prstClr val="black">
                  <a:tint val="75000"/>
                </a:prstClr>
              </a:solidFill>
            </a:endParaRPr>
          </a:p>
        </p:txBody>
      </p:sp>
    </p:spTree>
    <p:extLst>
      <p:ext uri="{BB962C8B-B14F-4D97-AF65-F5344CB8AC3E}">
        <p14:creationId xmlns:p14="http://schemas.microsoft.com/office/powerpoint/2010/main" val="256118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Program and Subroutines </a:t>
            </a:r>
            <a:r>
              <a:rPr lang="en-US" sz="2000" dirty="0"/>
              <a:t>(cont’d)</a:t>
            </a:r>
            <a:endParaRPr lang="en-US" dirty="0"/>
          </a:p>
        </p:txBody>
      </p:sp>
      <p:sp>
        <p:nvSpPr>
          <p:cNvPr id="3" name="Content Placeholder 2"/>
          <p:cNvSpPr>
            <a:spLocks noGrp="1"/>
          </p:cNvSpPr>
          <p:nvPr>
            <p:ph idx="1"/>
          </p:nvPr>
        </p:nvSpPr>
        <p:spPr/>
        <p:txBody>
          <a:bodyPr/>
          <a:lstStyle/>
          <a:p>
            <a:r>
              <a:rPr lang="en-US" dirty="0">
                <a:solidFill>
                  <a:srgbClr val="0432FF"/>
                </a:solidFill>
              </a:rPr>
              <a:t>Advantages</a:t>
            </a:r>
          </a:p>
          <a:p>
            <a:pPr lvl="1"/>
            <a:r>
              <a:rPr lang="en-US" dirty="0"/>
              <a:t>Large established base (has been used in the development of a large number of existing systems).</a:t>
            </a:r>
          </a:p>
          <a:p>
            <a:pPr lvl="1"/>
            <a:r>
              <a:rPr lang="en-US" dirty="0"/>
              <a:t>Applicable to all procedural programming languages.</a:t>
            </a:r>
          </a:p>
          <a:p>
            <a:endParaRPr lang="en-US" dirty="0">
              <a:solidFill>
                <a:srgbClr val="0432FF"/>
              </a:solidFill>
            </a:endParaRPr>
          </a:p>
          <a:p>
            <a:r>
              <a:rPr lang="en-US" dirty="0">
                <a:solidFill>
                  <a:srgbClr val="0432FF"/>
                </a:solidFill>
              </a:rPr>
              <a:t>Disadvantages</a:t>
            </a:r>
          </a:p>
          <a:p>
            <a:pPr lvl="1"/>
            <a:r>
              <a:rPr lang="en-US" dirty="0"/>
              <a:t>Different than the object-oriented paradigm. </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37</a:t>
            </a:fld>
            <a:endParaRPr lang="en-US" altLang="en-US">
              <a:solidFill>
                <a:prstClr val="black">
                  <a:tint val="75000"/>
                </a:prstClr>
              </a:solidFill>
            </a:endParaRPr>
          </a:p>
        </p:txBody>
      </p:sp>
    </p:spTree>
    <p:extLst>
      <p:ext uri="{BB962C8B-B14F-4D97-AF65-F5344CB8AC3E}">
        <p14:creationId xmlns:p14="http://schemas.microsoft.com/office/powerpoint/2010/main" val="374577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ChangeArrowheads="1"/>
          </p:cNvSpPr>
          <p:nvPr>
            <p:ph type="title"/>
          </p:nvPr>
        </p:nvSpPr>
        <p:spPr>
          <a:xfrm>
            <a:off x="457200" y="211397"/>
            <a:ext cx="8229600" cy="609600"/>
          </a:xfrm>
        </p:spPr>
        <p:txBody>
          <a:bodyPr/>
          <a:lstStyle/>
          <a:p>
            <a:pPr eaLnBrk="1" hangingPunct="1"/>
            <a:r>
              <a:rPr lang="en-US" sz="3200" u="none" dirty="0">
                <a:effectLst>
                  <a:outerShdw blurRad="38100" dist="38100" dir="2700000" algn="tl">
                    <a:srgbClr val="000000">
                      <a:alpha val="43137"/>
                    </a:srgbClr>
                  </a:outerShdw>
                </a:effectLst>
                <a:latin typeface="Verdana" charset="0"/>
              </a:rPr>
              <a:t>Object-Oriented Style  </a:t>
            </a:r>
          </a:p>
        </p:txBody>
      </p:sp>
      <p:sp>
        <p:nvSpPr>
          <p:cNvPr id="707587" name="Freeform 1027"/>
          <p:cNvSpPr>
            <a:spLocks/>
          </p:cNvSpPr>
          <p:nvPr/>
        </p:nvSpPr>
        <p:spPr bwMode="auto">
          <a:xfrm>
            <a:off x="3810000" y="1429456"/>
            <a:ext cx="1422400" cy="309033"/>
          </a:xfrm>
          <a:custGeom>
            <a:avLst/>
            <a:gdLst>
              <a:gd name="T0" fmla="*/ 0 w 896"/>
              <a:gd name="T1" fmla="*/ 155 h 219"/>
              <a:gd name="T2" fmla="*/ 504 w 896"/>
              <a:gd name="T3" fmla="*/ 11 h 219"/>
              <a:gd name="T4" fmla="*/ 896 w 896"/>
              <a:gd name="T5" fmla="*/ 219 h 219"/>
            </a:gdLst>
            <a:ahLst/>
            <a:cxnLst>
              <a:cxn ang="0">
                <a:pos x="T0" y="T1"/>
              </a:cxn>
              <a:cxn ang="0">
                <a:pos x="T2" y="T3"/>
              </a:cxn>
              <a:cxn ang="0">
                <a:pos x="T4" y="T5"/>
              </a:cxn>
            </a:cxnLst>
            <a:rect l="0" t="0" r="r" b="b"/>
            <a:pathLst>
              <a:path w="896" h="219">
                <a:moveTo>
                  <a:pt x="0" y="155"/>
                </a:moveTo>
                <a:cubicBezTo>
                  <a:pt x="177" y="77"/>
                  <a:pt x="355" y="0"/>
                  <a:pt x="504" y="11"/>
                </a:cubicBezTo>
                <a:cubicBezTo>
                  <a:pt x="653" y="22"/>
                  <a:pt x="774" y="120"/>
                  <a:pt x="896" y="219"/>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grpSp>
        <p:nvGrpSpPr>
          <p:cNvPr id="31748" name="Group 1028"/>
          <p:cNvGrpSpPr>
            <a:grpSpLocks/>
          </p:cNvGrpSpPr>
          <p:nvPr/>
        </p:nvGrpSpPr>
        <p:grpSpPr bwMode="auto">
          <a:xfrm>
            <a:off x="131763" y="1598789"/>
            <a:ext cx="7050087" cy="3887611"/>
            <a:chOff x="83" y="1133"/>
            <a:chExt cx="4441" cy="2755"/>
          </a:xfrm>
        </p:grpSpPr>
        <p:sp>
          <p:nvSpPr>
            <p:cNvPr id="707589" name="AutoShape 1029"/>
            <p:cNvSpPr>
              <a:spLocks/>
            </p:cNvSpPr>
            <p:nvPr/>
          </p:nvSpPr>
          <p:spPr bwMode="auto">
            <a:xfrm rot="5400000">
              <a:off x="871" y="2353"/>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0" name="AutoShape 1030"/>
            <p:cNvSpPr>
              <a:spLocks/>
            </p:cNvSpPr>
            <p:nvPr/>
          </p:nvSpPr>
          <p:spPr bwMode="auto">
            <a:xfrm rot="21600000">
              <a:off x="1035" y="1824"/>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1" name="AutoShape 1031"/>
            <p:cNvSpPr>
              <a:spLocks/>
            </p:cNvSpPr>
            <p:nvPr/>
          </p:nvSpPr>
          <p:spPr bwMode="auto">
            <a:xfrm flipH="1">
              <a:off x="1344" y="2640"/>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2" name="AutoShape 1032"/>
            <p:cNvSpPr>
              <a:spLocks noChangeArrowheads="1"/>
            </p:cNvSpPr>
            <p:nvPr/>
          </p:nvSpPr>
          <p:spPr bwMode="auto">
            <a:xfrm rot="16200000" flipV="1">
              <a:off x="576" y="1872"/>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593" name="AutoShape 1033"/>
            <p:cNvSpPr>
              <a:spLocks/>
            </p:cNvSpPr>
            <p:nvPr/>
          </p:nvSpPr>
          <p:spPr bwMode="auto">
            <a:xfrm rot="19141299" flipH="1">
              <a:off x="1344" y="3062"/>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4" name="AutoShape 1034"/>
            <p:cNvSpPr>
              <a:spLocks noChangeArrowheads="1"/>
            </p:cNvSpPr>
            <p:nvPr/>
          </p:nvSpPr>
          <p:spPr bwMode="auto">
            <a:xfrm rot="16200000" flipV="1">
              <a:off x="1296" y="2688"/>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595" name="AutoShape 1035"/>
            <p:cNvSpPr>
              <a:spLocks/>
            </p:cNvSpPr>
            <p:nvPr/>
          </p:nvSpPr>
          <p:spPr bwMode="auto">
            <a:xfrm rot="8997620">
              <a:off x="1899" y="1645"/>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6" name="AutoShape 1036"/>
            <p:cNvSpPr>
              <a:spLocks/>
            </p:cNvSpPr>
            <p:nvPr/>
          </p:nvSpPr>
          <p:spPr bwMode="auto">
            <a:xfrm rot="5400000">
              <a:off x="2644" y="2898"/>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7" name="AutoShape 1037"/>
            <p:cNvSpPr>
              <a:spLocks/>
            </p:cNvSpPr>
            <p:nvPr/>
          </p:nvSpPr>
          <p:spPr bwMode="auto">
            <a:xfrm rot="19797620">
              <a:off x="2347" y="1181"/>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598" name="AutoShape 1038"/>
            <p:cNvSpPr>
              <a:spLocks noChangeArrowheads="1"/>
            </p:cNvSpPr>
            <p:nvPr/>
          </p:nvSpPr>
          <p:spPr bwMode="auto">
            <a:xfrm rot="16200000" flipV="1">
              <a:off x="1920" y="1296"/>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599" name="AutoShape 1039"/>
            <p:cNvSpPr>
              <a:spLocks/>
            </p:cNvSpPr>
            <p:nvPr/>
          </p:nvSpPr>
          <p:spPr bwMode="auto">
            <a:xfrm rot="16200000">
              <a:off x="2740" y="2260"/>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00" name="Line 1040"/>
            <p:cNvSpPr>
              <a:spLocks noChangeShapeType="1"/>
            </p:cNvSpPr>
            <p:nvPr/>
          </p:nvSpPr>
          <p:spPr bwMode="auto">
            <a:xfrm rot="1268982">
              <a:off x="2845" y="2842"/>
              <a:ext cx="227" cy="1"/>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01" name="Line 1041"/>
            <p:cNvSpPr>
              <a:spLocks noChangeShapeType="1"/>
            </p:cNvSpPr>
            <p:nvPr/>
          </p:nvSpPr>
          <p:spPr bwMode="auto">
            <a:xfrm>
              <a:off x="2530" y="2747"/>
              <a:ext cx="227" cy="0"/>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02" name="AutoShape 1042"/>
            <p:cNvSpPr>
              <a:spLocks noChangeArrowheads="1"/>
            </p:cNvSpPr>
            <p:nvPr/>
          </p:nvSpPr>
          <p:spPr bwMode="auto">
            <a:xfrm rot="16200000" flipV="1">
              <a:off x="2544" y="2448"/>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603" name="Freeform 1043"/>
            <p:cNvSpPr>
              <a:spLocks/>
            </p:cNvSpPr>
            <p:nvPr/>
          </p:nvSpPr>
          <p:spPr bwMode="auto">
            <a:xfrm>
              <a:off x="1136" y="1680"/>
              <a:ext cx="728" cy="144"/>
            </a:xfrm>
            <a:custGeom>
              <a:avLst/>
              <a:gdLst>
                <a:gd name="T0" fmla="*/ 0 w 728"/>
                <a:gd name="T1" fmla="*/ 144 h 144"/>
                <a:gd name="T2" fmla="*/ 728 w 728"/>
                <a:gd name="T3" fmla="*/ 0 h 144"/>
              </a:gdLst>
              <a:ahLst/>
              <a:cxnLst>
                <a:cxn ang="0">
                  <a:pos x="T0" y="T1"/>
                </a:cxn>
                <a:cxn ang="0">
                  <a:pos x="T2" y="T3"/>
                </a:cxn>
              </a:cxnLst>
              <a:rect l="0" t="0" r="r" b="b"/>
              <a:pathLst>
                <a:path w="728" h="144">
                  <a:moveTo>
                    <a:pt x="0" y="144"/>
                  </a:moveTo>
                  <a:cubicBezTo>
                    <a:pt x="303" y="84"/>
                    <a:pt x="607" y="24"/>
                    <a:pt x="728"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4" name="Freeform 1044"/>
            <p:cNvSpPr>
              <a:spLocks/>
            </p:cNvSpPr>
            <p:nvPr/>
          </p:nvSpPr>
          <p:spPr bwMode="auto">
            <a:xfrm>
              <a:off x="1216" y="1880"/>
              <a:ext cx="728" cy="144"/>
            </a:xfrm>
            <a:custGeom>
              <a:avLst/>
              <a:gdLst>
                <a:gd name="T0" fmla="*/ 0 w 728"/>
                <a:gd name="T1" fmla="*/ 144 h 144"/>
                <a:gd name="T2" fmla="*/ 728 w 728"/>
                <a:gd name="T3" fmla="*/ 0 h 144"/>
              </a:gdLst>
              <a:ahLst/>
              <a:cxnLst>
                <a:cxn ang="0">
                  <a:pos x="T0" y="T1"/>
                </a:cxn>
                <a:cxn ang="0">
                  <a:pos x="T2" y="T3"/>
                </a:cxn>
              </a:cxnLst>
              <a:rect l="0" t="0" r="r" b="b"/>
              <a:pathLst>
                <a:path w="728" h="144">
                  <a:moveTo>
                    <a:pt x="0" y="144"/>
                  </a:moveTo>
                  <a:cubicBezTo>
                    <a:pt x="303" y="84"/>
                    <a:pt x="607" y="24"/>
                    <a:pt x="728"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5" name="Freeform 1045"/>
            <p:cNvSpPr>
              <a:spLocks/>
            </p:cNvSpPr>
            <p:nvPr/>
          </p:nvSpPr>
          <p:spPr bwMode="auto">
            <a:xfrm flipV="1">
              <a:off x="1040" y="2512"/>
              <a:ext cx="328" cy="144"/>
            </a:xfrm>
            <a:custGeom>
              <a:avLst/>
              <a:gdLst>
                <a:gd name="T0" fmla="*/ 0 w 728"/>
                <a:gd name="T1" fmla="*/ 144 h 144"/>
                <a:gd name="T2" fmla="*/ 728 w 728"/>
                <a:gd name="T3" fmla="*/ 0 h 144"/>
              </a:gdLst>
              <a:ahLst/>
              <a:cxnLst>
                <a:cxn ang="0">
                  <a:pos x="T0" y="T1"/>
                </a:cxn>
                <a:cxn ang="0">
                  <a:pos x="T2" y="T3"/>
                </a:cxn>
              </a:cxnLst>
              <a:rect l="0" t="0" r="r" b="b"/>
              <a:pathLst>
                <a:path w="728" h="144">
                  <a:moveTo>
                    <a:pt x="0" y="144"/>
                  </a:moveTo>
                  <a:cubicBezTo>
                    <a:pt x="303" y="84"/>
                    <a:pt x="607" y="24"/>
                    <a:pt x="728"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6" name="Freeform 1046"/>
            <p:cNvSpPr>
              <a:spLocks/>
            </p:cNvSpPr>
            <p:nvPr/>
          </p:nvSpPr>
          <p:spPr bwMode="auto">
            <a:xfrm flipV="1">
              <a:off x="840" y="2504"/>
              <a:ext cx="528" cy="352"/>
            </a:xfrm>
            <a:custGeom>
              <a:avLst/>
              <a:gdLst>
                <a:gd name="T0" fmla="*/ 0 w 728"/>
                <a:gd name="T1" fmla="*/ 144 h 144"/>
                <a:gd name="T2" fmla="*/ 728 w 728"/>
                <a:gd name="T3" fmla="*/ 0 h 144"/>
              </a:gdLst>
              <a:ahLst/>
              <a:cxnLst>
                <a:cxn ang="0">
                  <a:pos x="T0" y="T1"/>
                </a:cxn>
                <a:cxn ang="0">
                  <a:pos x="T2" y="T3"/>
                </a:cxn>
              </a:cxnLst>
              <a:rect l="0" t="0" r="r" b="b"/>
              <a:pathLst>
                <a:path w="728" h="144">
                  <a:moveTo>
                    <a:pt x="0" y="144"/>
                  </a:moveTo>
                  <a:cubicBezTo>
                    <a:pt x="303" y="84"/>
                    <a:pt x="607" y="24"/>
                    <a:pt x="728"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7" name="Freeform 1047"/>
            <p:cNvSpPr>
              <a:spLocks/>
            </p:cNvSpPr>
            <p:nvPr/>
          </p:nvSpPr>
          <p:spPr bwMode="auto">
            <a:xfrm>
              <a:off x="1368" y="2752"/>
              <a:ext cx="1160" cy="987"/>
            </a:xfrm>
            <a:custGeom>
              <a:avLst/>
              <a:gdLst>
                <a:gd name="T0" fmla="*/ 56 w 1160"/>
                <a:gd name="T1" fmla="*/ 544 h 987"/>
                <a:gd name="T2" fmla="*/ 184 w 1160"/>
                <a:gd name="T3" fmla="*/ 896 h 987"/>
                <a:gd name="T4" fmla="*/ 1160 w 1160"/>
                <a:gd name="T5" fmla="*/ 0 h 987"/>
              </a:gdLst>
              <a:ahLst/>
              <a:cxnLst>
                <a:cxn ang="0">
                  <a:pos x="T0" y="T1"/>
                </a:cxn>
                <a:cxn ang="0">
                  <a:pos x="T2" y="T3"/>
                </a:cxn>
                <a:cxn ang="0">
                  <a:pos x="T4" y="T5"/>
                </a:cxn>
              </a:cxnLst>
              <a:rect l="0" t="0" r="r" b="b"/>
              <a:pathLst>
                <a:path w="1160" h="987">
                  <a:moveTo>
                    <a:pt x="56" y="544"/>
                  </a:moveTo>
                  <a:cubicBezTo>
                    <a:pt x="28" y="765"/>
                    <a:pt x="0" y="987"/>
                    <a:pt x="184" y="896"/>
                  </a:cubicBezTo>
                  <a:cubicBezTo>
                    <a:pt x="368" y="805"/>
                    <a:pt x="764" y="402"/>
                    <a:pt x="1160"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8" name="Freeform 1048"/>
            <p:cNvSpPr>
              <a:spLocks/>
            </p:cNvSpPr>
            <p:nvPr/>
          </p:nvSpPr>
          <p:spPr bwMode="auto">
            <a:xfrm>
              <a:off x="2512" y="1205"/>
              <a:ext cx="397" cy="1035"/>
            </a:xfrm>
            <a:custGeom>
              <a:avLst/>
              <a:gdLst>
                <a:gd name="T0" fmla="*/ 0 w 397"/>
                <a:gd name="T1" fmla="*/ 139 h 1067"/>
                <a:gd name="T2" fmla="*/ 368 w 397"/>
                <a:gd name="T3" fmla="*/ 155 h 1067"/>
                <a:gd name="T4" fmla="*/ 176 w 397"/>
                <a:gd name="T5" fmla="*/ 1067 h 1067"/>
              </a:gdLst>
              <a:ahLst/>
              <a:cxnLst>
                <a:cxn ang="0">
                  <a:pos x="T0" y="T1"/>
                </a:cxn>
                <a:cxn ang="0">
                  <a:pos x="T2" y="T3"/>
                </a:cxn>
                <a:cxn ang="0">
                  <a:pos x="T4" y="T5"/>
                </a:cxn>
              </a:cxnLst>
              <a:rect l="0" t="0" r="r" b="b"/>
              <a:pathLst>
                <a:path w="397" h="1067">
                  <a:moveTo>
                    <a:pt x="0" y="139"/>
                  </a:moveTo>
                  <a:cubicBezTo>
                    <a:pt x="169" y="69"/>
                    <a:pt x="339" y="0"/>
                    <a:pt x="368" y="155"/>
                  </a:cubicBezTo>
                  <a:cubicBezTo>
                    <a:pt x="397" y="310"/>
                    <a:pt x="286" y="688"/>
                    <a:pt x="176" y="1067"/>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09" name="AutoShape 1049"/>
            <p:cNvSpPr>
              <a:spLocks/>
            </p:cNvSpPr>
            <p:nvPr/>
          </p:nvSpPr>
          <p:spPr bwMode="auto">
            <a:xfrm rot="19797620">
              <a:off x="3715" y="1237"/>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0" name="AutoShape 1050"/>
            <p:cNvSpPr>
              <a:spLocks/>
            </p:cNvSpPr>
            <p:nvPr/>
          </p:nvSpPr>
          <p:spPr bwMode="auto">
            <a:xfrm rot="32428165">
              <a:off x="3283" y="1261"/>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1" name="Line 1051"/>
            <p:cNvSpPr>
              <a:spLocks noChangeShapeType="1"/>
            </p:cNvSpPr>
            <p:nvPr/>
          </p:nvSpPr>
          <p:spPr bwMode="auto">
            <a:xfrm flipH="1">
              <a:off x="3384" y="1808"/>
              <a:ext cx="115" cy="144"/>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2" name="Freeform 1052"/>
            <p:cNvSpPr>
              <a:spLocks/>
            </p:cNvSpPr>
            <p:nvPr/>
          </p:nvSpPr>
          <p:spPr bwMode="auto">
            <a:xfrm>
              <a:off x="2917" y="1456"/>
              <a:ext cx="363" cy="808"/>
            </a:xfrm>
            <a:custGeom>
              <a:avLst/>
              <a:gdLst>
                <a:gd name="T0" fmla="*/ 363 w 363"/>
                <a:gd name="T1" fmla="*/ 0 h 808"/>
                <a:gd name="T2" fmla="*/ 27 w 363"/>
                <a:gd name="T3" fmla="*/ 296 h 808"/>
                <a:gd name="T4" fmla="*/ 203 w 363"/>
                <a:gd name="T5" fmla="*/ 584 h 808"/>
                <a:gd name="T6" fmla="*/ 3 w 363"/>
                <a:gd name="T7" fmla="*/ 808 h 808"/>
              </a:gdLst>
              <a:ahLst/>
              <a:cxnLst>
                <a:cxn ang="0">
                  <a:pos x="T0" y="T1"/>
                </a:cxn>
                <a:cxn ang="0">
                  <a:pos x="T2" y="T3"/>
                </a:cxn>
                <a:cxn ang="0">
                  <a:pos x="T4" y="T5"/>
                </a:cxn>
                <a:cxn ang="0">
                  <a:pos x="T6" y="T7"/>
                </a:cxn>
              </a:cxnLst>
              <a:rect l="0" t="0" r="r" b="b"/>
              <a:pathLst>
                <a:path w="363" h="808">
                  <a:moveTo>
                    <a:pt x="363" y="0"/>
                  </a:moveTo>
                  <a:cubicBezTo>
                    <a:pt x="208" y="99"/>
                    <a:pt x="54" y="199"/>
                    <a:pt x="27" y="296"/>
                  </a:cubicBezTo>
                  <a:cubicBezTo>
                    <a:pt x="0" y="393"/>
                    <a:pt x="207" y="499"/>
                    <a:pt x="203" y="584"/>
                  </a:cubicBezTo>
                  <a:cubicBezTo>
                    <a:pt x="199" y="669"/>
                    <a:pt x="101" y="738"/>
                    <a:pt x="3" y="808"/>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13" name="Line 1053"/>
            <p:cNvSpPr>
              <a:spLocks noChangeShapeType="1"/>
            </p:cNvSpPr>
            <p:nvPr/>
          </p:nvSpPr>
          <p:spPr bwMode="auto">
            <a:xfrm flipH="1">
              <a:off x="2744" y="3296"/>
              <a:ext cx="115" cy="144"/>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4" name="AutoShape 1054"/>
            <p:cNvSpPr>
              <a:spLocks noChangeArrowheads="1"/>
            </p:cNvSpPr>
            <p:nvPr/>
          </p:nvSpPr>
          <p:spPr bwMode="auto">
            <a:xfrm rot="16200000" flipV="1">
              <a:off x="3216" y="1296"/>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615" name="AutoShape 1055"/>
            <p:cNvSpPr>
              <a:spLocks/>
            </p:cNvSpPr>
            <p:nvPr/>
          </p:nvSpPr>
          <p:spPr bwMode="auto">
            <a:xfrm rot="10092627" flipH="1">
              <a:off x="2667" y="3677"/>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6" name="AutoShape 1056"/>
            <p:cNvSpPr>
              <a:spLocks noChangeArrowheads="1"/>
            </p:cNvSpPr>
            <p:nvPr/>
          </p:nvSpPr>
          <p:spPr bwMode="auto">
            <a:xfrm rot="16200000" flipV="1">
              <a:off x="2256" y="3360"/>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617" name="Freeform 1057"/>
            <p:cNvSpPr>
              <a:spLocks/>
            </p:cNvSpPr>
            <p:nvPr/>
          </p:nvSpPr>
          <p:spPr bwMode="auto">
            <a:xfrm>
              <a:off x="2800" y="3048"/>
              <a:ext cx="147" cy="263"/>
            </a:xfrm>
            <a:custGeom>
              <a:avLst/>
              <a:gdLst>
                <a:gd name="T0" fmla="*/ 0 w 147"/>
                <a:gd name="T1" fmla="*/ 0 h 263"/>
                <a:gd name="T2" fmla="*/ 144 w 147"/>
                <a:gd name="T3" fmla="*/ 72 h 263"/>
                <a:gd name="T4" fmla="*/ 16 w 147"/>
                <a:gd name="T5" fmla="*/ 232 h 263"/>
                <a:gd name="T6" fmla="*/ 64 w 147"/>
                <a:gd name="T7" fmla="*/ 256 h 263"/>
              </a:gdLst>
              <a:ahLst/>
              <a:cxnLst>
                <a:cxn ang="0">
                  <a:pos x="T0" y="T1"/>
                </a:cxn>
                <a:cxn ang="0">
                  <a:pos x="T2" y="T3"/>
                </a:cxn>
                <a:cxn ang="0">
                  <a:pos x="T4" y="T5"/>
                </a:cxn>
                <a:cxn ang="0">
                  <a:pos x="T6" y="T7"/>
                </a:cxn>
              </a:cxnLst>
              <a:rect l="0" t="0" r="r" b="b"/>
              <a:pathLst>
                <a:path w="147" h="263">
                  <a:moveTo>
                    <a:pt x="0" y="0"/>
                  </a:moveTo>
                  <a:cubicBezTo>
                    <a:pt x="70" y="16"/>
                    <a:pt x="141" y="33"/>
                    <a:pt x="144" y="72"/>
                  </a:cubicBezTo>
                  <a:cubicBezTo>
                    <a:pt x="147" y="111"/>
                    <a:pt x="29" y="201"/>
                    <a:pt x="16" y="232"/>
                  </a:cubicBezTo>
                  <a:cubicBezTo>
                    <a:pt x="3" y="263"/>
                    <a:pt x="33" y="259"/>
                    <a:pt x="64" y="256"/>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18" name="Line 1058"/>
            <p:cNvSpPr>
              <a:spLocks noChangeShapeType="1"/>
            </p:cNvSpPr>
            <p:nvPr/>
          </p:nvSpPr>
          <p:spPr bwMode="auto">
            <a:xfrm flipH="1">
              <a:off x="3296" y="3400"/>
              <a:ext cx="115" cy="144"/>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19" name="AutoShape 1059"/>
            <p:cNvSpPr>
              <a:spLocks/>
            </p:cNvSpPr>
            <p:nvPr/>
          </p:nvSpPr>
          <p:spPr bwMode="auto">
            <a:xfrm rot="20892627" flipH="1">
              <a:off x="3371" y="2997"/>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20" name="AutoShape 1060"/>
            <p:cNvSpPr>
              <a:spLocks noChangeArrowheads="1"/>
            </p:cNvSpPr>
            <p:nvPr/>
          </p:nvSpPr>
          <p:spPr bwMode="auto">
            <a:xfrm rot="16200000" flipV="1">
              <a:off x="3312" y="3024"/>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621" name="Freeform 1061"/>
            <p:cNvSpPr>
              <a:spLocks/>
            </p:cNvSpPr>
            <p:nvPr/>
          </p:nvSpPr>
          <p:spPr bwMode="auto">
            <a:xfrm>
              <a:off x="2752" y="3445"/>
              <a:ext cx="560" cy="294"/>
            </a:xfrm>
            <a:custGeom>
              <a:avLst/>
              <a:gdLst>
                <a:gd name="T0" fmla="*/ 0 w 560"/>
                <a:gd name="T1" fmla="*/ 235 h 294"/>
                <a:gd name="T2" fmla="*/ 272 w 560"/>
                <a:gd name="T3" fmla="*/ 259 h 294"/>
                <a:gd name="T4" fmla="*/ 360 w 560"/>
                <a:gd name="T5" fmla="*/ 27 h 294"/>
                <a:gd name="T6" fmla="*/ 560 w 560"/>
                <a:gd name="T7" fmla="*/ 99 h 294"/>
              </a:gdLst>
              <a:ahLst/>
              <a:cxnLst>
                <a:cxn ang="0">
                  <a:pos x="T0" y="T1"/>
                </a:cxn>
                <a:cxn ang="0">
                  <a:pos x="T2" y="T3"/>
                </a:cxn>
                <a:cxn ang="0">
                  <a:pos x="T4" y="T5"/>
                </a:cxn>
                <a:cxn ang="0">
                  <a:pos x="T6" y="T7"/>
                </a:cxn>
              </a:cxnLst>
              <a:rect l="0" t="0" r="r" b="b"/>
              <a:pathLst>
                <a:path w="560" h="294">
                  <a:moveTo>
                    <a:pt x="0" y="235"/>
                  </a:moveTo>
                  <a:cubicBezTo>
                    <a:pt x="106" y="264"/>
                    <a:pt x="212" y="294"/>
                    <a:pt x="272" y="259"/>
                  </a:cubicBezTo>
                  <a:cubicBezTo>
                    <a:pt x="332" y="224"/>
                    <a:pt x="312" y="54"/>
                    <a:pt x="360" y="27"/>
                  </a:cubicBezTo>
                  <a:cubicBezTo>
                    <a:pt x="408" y="0"/>
                    <a:pt x="484" y="49"/>
                    <a:pt x="560" y="99"/>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22" name="Line 1062"/>
            <p:cNvSpPr>
              <a:spLocks noChangeShapeType="1"/>
            </p:cNvSpPr>
            <p:nvPr/>
          </p:nvSpPr>
          <p:spPr bwMode="auto">
            <a:xfrm flipH="1">
              <a:off x="3968" y="2512"/>
              <a:ext cx="115" cy="144"/>
            </a:xfrm>
            <a:prstGeom prst="line">
              <a:avLst/>
            </a:prstGeom>
            <a:noFill/>
            <a:ln w="254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23" name="AutoShape 1063"/>
            <p:cNvSpPr>
              <a:spLocks/>
            </p:cNvSpPr>
            <p:nvPr/>
          </p:nvSpPr>
          <p:spPr bwMode="auto">
            <a:xfrm rot="4362316" flipH="1">
              <a:off x="4107" y="1941"/>
              <a:ext cx="117" cy="211"/>
            </a:xfrm>
            <a:prstGeom prst="leftBracket">
              <a:avLst>
                <a:gd name="adj" fmla="val 15028"/>
              </a:avLst>
            </a:prstGeom>
            <a:noFill/>
            <a:ln w="254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24" name="AutoShape 1064"/>
            <p:cNvSpPr>
              <a:spLocks noChangeArrowheads="1"/>
            </p:cNvSpPr>
            <p:nvPr/>
          </p:nvSpPr>
          <p:spPr bwMode="auto">
            <a:xfrm rot="16200000" flipV="1">
              <a:off x="3996" y="2112"/>
              <a:ext cx="576" cy="480"/>
            </a:xfrm>
            <a:prstGeom prst="flowChartPunchedTape">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anchor="ctr"/>
            <a:lstStyle/>
            <a:p>
              <a:pPr algn="ctr">
                <a:defRPr/>
              </a:pPr>
              <a:r>
                <a:rPr lang="en-US" b="1">
                  <a:solidFill>
                    <a:srgbClr val="FFFFFF"/>
                  </a:solidFill>
                  <a:latin typeface="Comic Sans MS" charset="0"/>
                </a:rPr>
                <a:t>obj</a:t>
              </a:r>
              <a:endParaRPr lang="en-US" b="1">
                <a:latin typeface="Comic Sans MS" charset="0"/>
              </a:endParaRPr>
            </a:p>
          </p:txBody>
        </p:sp>
        <p:sp>
          <p:nvSpPr>
            <p:cNvPr id="707625" name="Freeform 1065"/>
            <p:cNvSpPr>
              <a:spLocks/>
            </p:cNvSpPr>
            <p:nvPr/>
          </p:nvSpPr>
          <p:spPr bwMode="auto">
            <a:xfrm>
              <a:off x="3384" y="1960"/>
              <a:ext cx="584" cy="688"/>
            </a:xfrm>
            <a:custGeom>
              <a:avLst/>
              <a:gdLst>
                <a:gd name="T0" fmla="*/ 584 w 584"/>
                <a:gd name="T1" fmla="*/ 688 h 688"/>
                <a:gd name="T2" fmla="*/ 112 w 584"/>
                <a:gd name="T3" fmla="*/ 488 h 688"/>
                <a:gd name="T4" fmla="*/ 184 w 584"/>
                <a:gd name="T5" fmla="*/ 144 h 688"/>
                <a:gd name="T6" fmla="*/ 0 w 584"/>
                <a:gd name="T7" fmla="*/ 0 h 688"/>
              </a:gdLst>
              <a:ahLst/>
              <a:cxnLst>
                <a:cxn ang="0">
                  <a:pos x="T0" y="T1"/>
                </a:cxn>
                <a:cxn ang="0">
                  <a:pos x="T2" y="T3"/>
                </a:cxn>
                <a:cxn ang="0">
                  <a:pos x="T4" y="T5"/>
                </a:cxn>
                <a:cxn ang="0">
                  <a:pos x="T6" y="T7"/>
                </a:cxn>
              </a:cxnLst>
              <a:rect l="0" t="0" r="r" b="b"/>
              <a:pathLst>
                <a:path w="584" h="688">
                  <a:moveTo>
                    <a:pt x="584" y="688"/>
                  </a:moveTo>
                  <a:cubicBezTo>
                    <a:pt x="381" y="633"/>
                    <a:pt x="179" y="579"/>
                    <a:pt x="112" y="488"/>
                  </a:cubicBezTo>
                  <a:cubicBezTo>
                    <a:pt x="45" y="397"/>
                    <a:pt x="203" y="225"/>
                    <a:pt x="184" y="144"/>
                  </a:cubicBezTo>
                  <a:cubicBezTo>
                    <a:pt x="165" y="63"/>
                    <a:pt x="82" y="31"/>
                    <a:pt x="0" y="0"/>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26" name="Freeform 1066"/>
            <p:cNvSpPr>
              <a:spLocks/>
            </p:cNvSpPr>
            <p:nvPr/>
          </p:nvSpPr>
          <p:spPr bwMode="auto">
            <a:xfrm>
              <a:off x="3864" y="1251"/>
              <a:ext cx="459" cy="765"/>
            </a:xfrm>
            <a:custGeom>
              <a:avLst/>
              <a:gdLst>
                <a:gd name="T0" fmla="*/ 184 w 459"/>
                <a:gd name="T1" fmla="*/ 765 h 765"/>
                <a:gd name="T2" fmla="*/ 448 w 459"/>
                <a:gd name="T3" fmla="*/ 333 h 765"/>
                <a:gd name="T4" fmla="*/ 248 w 459"/>
                <a:gd name="T5" fmla="*/ 29 h 765"/>
                <a:gd name="T6" fmla="*/ 0 w 459"/>
                <a:gd name="T7" fmla="*/ 157 h 765"/>
              </a:gdLst>
              <a:ahLst/>
              <a:cxnLst>
                <a:cxn ang="0">
                  <a:pos x="T0" y="T1"/>
                </a:cxn>
                <a:cxn ang="0">
                  <a:pos x="T2" y="T3"/>
                </a:cxn>
                <a:cxn ang="0">
                  <a:pos x="T4" y="T5"/>
                </a:cxn>
                <a:cxn ang="0">
                  <a:pos x="T6" y="T7"/>
                </a:cxn>
              </a:cxnLst>
              <a:rect l="0" t="0" r="r" b="b"/>
              <a:pathLst>
                <a:path w="459" h="765">
                  <a:moveTo>
                    <a:pt x="184" y="765"/>
                  </a:moveTo>
                  <a:cubicBezTo>
                    <a:pt x="310" y="610"/>
                    <a:pt x="437" y="456"/>
                    <a:pt x="448" y="333"/>
                  </a:cubicBezTo>
                  <a:cubicBezTo>
                    <a:pt x="459" y="210"/>
                    <a:pt x="323" y="58"/>
                    <a:pt x="248" y="29"/>
                  </a:cubicBezTo>
                  <a:cubicBezTo>
                    <a:pt x="173" y="0"/>
                    <a:pt x="86" y="78"/>
                    <a:pt x="0" y="157"/>
                  </a:cubicBezTo>
                </a:path>
              </a:pathLst>
            </a:custGeom>
            <a:noFill/>
            <a:ln w="25400" cap="flat" cmpd="sng">
              <a:solidFill>
                <a:schemeClr val="tx1"/>
              </a:solidFill>
              <a:prstDash val="dash"/>
              <a:round/>
              <a:headEnd type="none" w="sm" len="sm"/>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707627" name="Text Box 1067"/>
            <p:cNvSpPr txBox="1">
              <a:spLocks noChangeArrowheads="1"/>
            </p:cNvSpPr>
            <p:nvPr/>
          </p:nvSpPr>
          <p:spPr bwMode="auto">
            <a:xfrm>
              <a:off x="737" y="1133"/>
              <a:ext cx="562" cy="2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object</a:t>
              </a:r>
            </a:p>
          </p:txBody>
        </p:sp>
        <p:sp>
          <p:nvSpPr>
            <p:cNvPr id="707628" name="Line 1068"/>
            <p:cNvSpPr>
              <a:spLocks noChangeShapeType="1"/>
            </p:cNvSpPr>
            <p:nvPr/>
          </p:nvSpPr>
          <p:spPr bwMode="auto">
            <a:xfrm>
              <a:off x="1344" y="1261"/>
              <a:ext cx="624" cy="187"/>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7629" name="Text Box 1069"/>
            <p:cNvSpPr txBox="1">
              <a:spLocks noChangeArrowheads="1"/>
            </p:cNvSpPr>
            <p:nvPr/>
          </p:nvSpPr>
          <p:spPr bwMode="auto">
            <a:xfrm rot="1392827">
              <a:off x="83" y="3501"/>
              <a:ext cx="1385" cy="2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800" b="1">
                  <a:latin typeface="Comic Sans MS" charset="0"/>
                </a:rPr>
                <a:t>Method invocation</a:t>
              </a:r>
              <a:endParaRPr lang="en-US" b="1">
                <a:latin typeface="Comic Sans MS" charset="0"/>
              </a:endParaRPr>
            </a:p>
          </p:txBody>
        </p:sp>
        <p:sp>
          <p:nvSpPr>
            <p:cNvPr id="707630" name="Line 1070"/>
            <p:cNvSpPr>
              <a:spLocks noChangeShapeType="1"/>
            </p:cNvSpPr>
            <p:nvPr/>
          </p:nvSpPr>
          <p:spPr bwMode="auto">
            <a:xfrm>
              <a:off x="666" y="3508"/>
              <a:ext cx="678" cy="0"/>
            </a:xfrm>
            <a:prstGeom prst="line">
              <a:avLst/>
            </a:prstGeom>
            <a:noFill/>
            <a:ln w="57150">
              <a:solidFill>
                <a:schemeClr val="tx1"/>
              </a:solidFill>
              <a:round/>
              <a:headEnd type="none" w="sm" len="sm"/>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38</a:t>
            </a:fld>
            <a:endParaRPr lang="en-US" altLang="en-US">
              <a:solidFill>
                <a:prstClr val="black">
                  <a:tint val="75000"/>
                </a:prstClr>
              </a:solidFill>
            </a:endParaRPr>
          </a:p>
        </p:txBody>
      </p:sp>
    </p:spTree>
    <p:extLst>
      <p:ext uri="{BB962C8B-B14F-4D97-AF65-F5344CB8AC3E}">
        <p14:creationId xmlns:p14="http://schemas.microsoft.com/office/powerpoint/2010/main" val="313222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57200" y="220533"/>
            <a:ext cx="8229600" cy="541867"/>
          </a:xfrm>
        </p:spPr>
        <p:txBody>
          <a:bodyPr/>
          <a:lstStyle/>
          <a:p>
            <a:pPr eaLnBrk="1" hangingPunct="1"/>
            <a:r>
              <a:rPr lang="en-US" dirty="0">
                <a:latin typeface="Verdana" charset="0"/>
              </a:rPr>
              <a:t>Object-Oriented Style </a:t>
            </a:r>
            <a:r>
              <a:rPr lang="en-US" sz="2000" dirty="0">
                <a:latin typeface="Verdana" charset="0"/>
              </a:rPr>
              <a:t>(cont’d)</a:t>
            </a:r>
          </a:p>
        </p:txBody>
      </p:sp>
      <p:sp>
        <p:nvSpPr>
          <p:cNvPr id="29698" name="Rectangle 3"/>
          <p:cNvSpPr>
            <a:spLocks noGrp="1" noChangeArrowheads="1"/>
          </p:cNvSpPr>
          <p:nvPr>
            <p:ph idx="1"/>
          </p:nvPr>
        </p:nvSpPr>
        <p:spPr>
          <a:xfrm>
            <a:off x="457199" y="877058"/>
            <a:ext cx="8433457" cy="4541610"/>
          </a:xfrm>
        </p:spPr>
        <p:txBody>
          <a:bodyPr/>
          <a:lstStyle/>
          <a:p>
            <a:pPr>
              <a:lnSpc>
                <a:spcPct val="90000"/>
              </a:lnSpc>
            </a:pPr>
            <a:r>
              <a:rPr lang="en-US" dirty="0">
                <a:solidFill>
                  <a:srgbClr val="0432FF"/>
                </a:solidFill>
              </a:rPr>
              <a:t>Components:</a:t>
            </a:r>
            <a:r>
              <a:rPr lang="en-US" dirty="0"/>
              <a:t> objects</a:t>
            </a:r>
          </a:p>
          <a:p>
            <a:pPr lvl="1">
              <a:lnSpc>
                <a:spcPct val="90000"/>
              </a:lnSpc>
              <a:spcAft>
                <a:spcPts val="600"/>
              </a:spcAft>
            </a:pPr>
            <a:r>
              <a:rPr lang="en-US" dirty="0"/>
              <a:t>Data and associated operations</a:t>
            </a:r>
          </a:p>
          <a:p>
            <a:pPr>
              <a:lnSpc>
                <a:spcPct val="90000"/>
              </a:lnSpc>
              <a:spcAft>
                <a:spcPts val="600"/>
              </a:spcAft>
            </a:pPr>
            <a:r>
              <a:rPr lang="en-US" dirty="0">
                <a:solidFill>
                  <a:srgbClr val="0432FF"/>
                </a:solidFill>
              </a:rPr>
              <a:t>Connectors: </a:t>
            </a:r>
            <a:r>
              <a:rPr lang="en-US" dirty="0"/>
              <a:t>method invocations</a:t>
            </a:r>
          </a:p>
          <a:p>
            <a:pPr>
              <a:lnSpc>
                <a:spcPct val="90000"/>
              </a:lnSpc>
              <a:spcAft>
                <a:spcPts val="600"/>
              </a:spcAft>
            </a:pPr>
            <a:r>
              <a:rPr lang="en-US" dirty="0">
                <a:solidFill>
                  <a:srgbClr val="0432FF"/>
                </a:solidFill>
              </a:rPr>
              <a:t>Data:</a:t>
            </a:r>
            <a:r>
              <a:rPr lang="en-US" dirty="0"/>
              <a:t> arguments passed to methods</a:t>
            </a:r>
          </a:p>
          <a:p>
            <a:pPr>
              <a:lnSpc>
                <a:spcPct val="90000"/>
              </a:lnSpc>
              <a:spcAft>
                <a:spcPts val="600"/>
              </a:spcAft>
            </a:pPr>
            <a:r>
              <a:rPr lang="en-US" dirty="0"/>
              <a:t>State strongly encapsulated. Internal representation is hidden from another object.</a:t>
            </a:r>
          </a:p>
          <a:p>
            <a:pPr>
              <a:lnSpc>
                <a:spcPct val="90000"/>
              </a:lnSpc>
              <a:spcAft>
                <a:spcPts val="600"/>
              </a:spcAft>
            </a:pPr>
            <a:r>
              <a:rPr lang="en-US" dirty="0"/>
              <a:t>Objects are responsible for their internal representation integrity.</a:t>
            </a:r>
          </a:p>
          <a:p>
            <a:pPr>
              <a:lnSpc>
                <a:spcPct val="90000"/>
              </a:lnSpc>
              <a:spcAft>
                <a:spcPts val="600"/>
              </a:spcAft>
            </a:pPr>
            <a:r>
              <a:rPr lang="en-US" dirty="0"/>
              <a:t>Topology can vary arbitrarily: data and interfaces can be shared through inheritance.</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39</a:t>
            </a:fld>
            <a:endParaRPr lang="en-US" altLang="en-US">
              <a:solidFill>
                <a:prstClr val="black">
                  <a:tint val="75000"/>
                </a:prstClr>
              </a:solidFill>
            </a:endParaRPr>
          </a:p>
        </p:txBody>
      </p:sp>
    </p:spTree>
    <p:extLst>
      <p:ext uri="{BB962C8B-B14F-4D97-AF65-F5344CB8AC3E}">
        <p14:creationId xmlns:p14="http://schemas.microsoft.com/office/powerpoint/2010/main" val="208333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4</a:t>
            </a:fld>
            <a:endParaRPr lang="en-US"/>
          </a:p>
        </p:txBody>
      </p:sp>
      <p:sp>
        <p:nvSpPr>
          <p:cNvPr id="475138" name="Rectangle 2"/>
          <p:cNvSpPr>
            <a:spLocks noGrp="1" noChangeArrowheads="1"/>
          </p:cNvSpPr>
          <p:nvPr>
            <p:ph type="title"/>
          </p:nvPr>
        </p:nvSpPr>
        <p:spPr>
          <a:xfrm>
            <a:off x="0" y="0"/>
            <a:ext cx="8980714" cy="1016000"/>
          </a:xfrm>
        </p:spPr>
        <p:txBody>
          <a:bodyPr/>
          <a:lstStyle/>
          <a:p>
            <a:r>
              <a:rPr lang="en-US" sz="2489"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715911" y="1407252"/>
            <a:ext cx="5576711" cy="4176889"/>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120360" y="3324175"/>
            <a:ext cx="2133918" cy="343043"/>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725801" y="3324175"/>
            <a:ext cx="1544012" cy="343043"/>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845883" y="2491025"/>
            <a:ext cx="1519968" cy="536750"/>
          </a:xfrm>
          <a:prstGeom prst="rect">
            <a:avLst/>
          </a:prstGeom>
          <a:noFill/>
        </p:spPr>
        <p:txBody>
          <a:bodyPr wrap="none" rtlCol="0">
            <a:spAutoFit/>
          </a:bodyPr>
          <a:lstStyle/>
          <a:p>
            <a:pPr algn="ctr"/>
            <a:r>
              <a:rPr lang="en-US" sz="1600" dirty="0">
                <a:solidFill>
                  <a:srgbClr val="0070C0"/>
                </a:solidFill>
              </a:rPr>
              <a:t>Bi-Directional</a:t>
            </a:r>
            <a:br>
              <a:rPr lang="en-US" sz="1600" dirty="0">
                <a:solidFill>
                  <a:srgbClr val="0070C0"/>
                </a:solidFill>
              </a:rPr>
            </a:br>
            <a:r>
              <a:rPr lang="en-US" sz="1600"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846298" y="4227236"/>
            <a:ext cx="1507144" cy="536750"/>
          </a:xfrm>
          <a:prstGeom prst="rect">
            <a:avLst/>
          </a:prstGeom>
          <a:noFill/>
        </p:spPr>
        <p:txBody>
          <a:bodyPr wrap="none" rtlCol="0">
            <a:spAutoFit/>
          </a:bodyPr>
          <a:lstStyle/>
          <a:p>
            <a:pPr algn="ctr"/>
            <a:r>
              <a:rPr lang="en-US" sz="1600" dirty="0">
                <a:solidFill>
                  <a:srgbClr val="0070C0"/>
                </a:solidFill>
              </a:rPr>
              <a:t>Constituent </a:t>
            </a:r>
            <a:br>
              <a:rPr lang="en-US" sz="1600" dirty="0">
                <a:solidFill>
                  <a:srgbClr val="0070C0"/>
                </a:solidFill>
              </a:rPr>
            </a:br>
            <a:r>
              <a:rPr lang="en-US" sz="1600" dirty="0">
                <a:solidFill>
                  <a:srgbClr val="0070C0"/>
                </a:solidFill>
              </a:rPr>
              <a:t>Collaboration</a:t>
            </a:r>
          </a:p>
        </p:txBody>
      </p:sp>
      <p:sp>
        <p:nvSpPr>
          <p:cNvPr id="10" name="TextBox 9">
            <a:extLst>
              <a:ext uri="{FF2B5EF4-FFF2-40B4-BE49-F238E27FC236}">
                <a16:creationId xmlns:a16="http://schemas.microsoft.com/office/drawing/2014/main" id="{0083AF6F-B833-4344-ADA6-C5216D3182D3}"/>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Tree>
    <p:extLst>
      <p:ext uri="{BB962C8B-B14F-4D97-AF65-F5344CB8AC3E}">
        <p14:creationId xmlns:p14="http://schemas.microsoft.com/office/powerpoint/2010/main" val="419331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66337" y="229669"/>
            <a:ext cx="8229600" cy="541867"/>
          </a:xfrm>
        </p:spPr>
        <p:txBody>
          <a:bodyPr/>
          <a:lstStyle/>
          <a:p>
            <a:pPr eaLnBrk="1" hangingPunct="1"/>
            <a:r>
              <a:rPr lang="en-US" dirty="0">
                <a:latin typeface="Verdana" charset="0"/>
              </a:rPr>
              <a:t>Object-Oriented Style </a:t>
            </a:r>
            <a:r>
              <a:rPr lang="en-US" sz="2000" dirty="0">
                <a:latin typeface="Verdana" charset="0"/>
              </a:rPr>
              <a:t>(cont’d)</a:t>
            </a:r>
          </a:p>
        </p:txBody>
      </p:sp>
      <p:sp>
        <p:nvSpPr>
          <p:cNvPr id="32770" name="Rectangle 3"/>
          <p:cNvSpPr>
            <a:spLocks noGrp="1" noChangeArrowheads="1"/>
          </p:cNvSpPr>
          <p:nvPr>
            <p:ph idx="1"/>
          </p:nvPr>
        </p:nvSpPr>
        <p:spPr>
          <a:xfrm>
            <a:off x="529954" y="840514"/>
            <a:ext cx="8156845" cy="4578154"/>
          </a:xfrm>
        </p:spPr>
        <p:txBody>
          <a:bodyPr/>
          <a:lstStyle/>
          <a:p>
            <a:pPr eaLnBrk="1" hangingPunct="1">
              <a:lnSpc>
                <a:spcPct val="90000"/>
              </a:lnSpc>
            </a:pPr>
            <a:r>
              <a:rPr lang="en-US" dirty="0">
                <a:solidFill>
                  <a:srgbClr val="0432FF"/>
                </a:solidFill>
              </a:rPr>
              <a:t>Advantages</a:t>
            </a:r>
          </a:p>
          <a:p>
            <a:pPr lvl="1" eaLnBrk="1" hangingPunct="1">
              <a:lnSpc>
                <a:spcPct val="90000"/>
              </a:lnSpc>
            </a:pPr>
            <a:r>
              <a:rPr lang="en-US" dirty="0"/>
              <a:t>Integrity: data is manipulated only be appropriate methods.</a:t>
            </a:r>
          </a:p>
          <a:p>
            <a:pPr lvl="1" eaLnBrk="1" hangingPunct="1">
              <a:lnSpc>
                <a:spcPct val="90000"/>
              </a:lnSpc>
            </a:pPr>
            <a:r>
              <a:rPr lang="en-US" dirty="0"/>
              <a:t>Abstraction: internals are hidden.</a:t>
            </a:r>
          </a:p>
          <a:p>
            <a:pPr lvl="1" eaLnBrk="1" hangingPunct="1">
              <a:lnSpc>
                <a:spcPct val="90000"/>
              </a:lnSpc>
            </a:pPr>
            <a:r>
              <a:rPr lang="en-US" dirty="0"/>
              <a:t>Suitable for applications in which a central issue is identifying and protecting related bodies of information (data).</a:t>
            </a:r>
          </a:p>
          <a:p>
            <a:pPr eaLnBrk="1" hangingPunct="1">
              <a:lnSpc>
                <a:spcPct val="90000"/>
              </a:lnSpc>
            </a:pPr>
            <a:endParaRPr lang="en-US" dirty="0">
              <a:solidFill>
                <a:srgbClr val="0432FF"/>
              </a:solidFill>
            </a:endParaRPr>
          </a:p>
          <a:p>
            <a:pPr eaLnBrk="1" hangingPunct="1">
              <a:lnSpc>
                <a:spcPct val="90000"/>
              </a:lnSpc>
            </a:pPr>
            <a:r>
              <a:rPr lang="en-US" dirty="0">
                <a:solidFill>
                  <a:srgbClr val="0432FF"/>
                </a:solidFill>
              </a:rPr>
              <a:t>Disadvantages</a:t>
            </a:r>
          </a:p>
          <a:p>
            <a:pPr lvl="1">
              <a:lnSpc>
                <a:spcPct val="90000"/>
              </a:lnSpc>
            </a:pPr>
            <a:r>
              <a:rPr lang="en-US" dirty="0"/>
              <a:t>Not efficient enough for high performance computing (e.g., scientific computing, data science)</a:t>
            </a:r>
          </a:p>
          <a:p>
            <a:pPr lvl="1">
              <a:lnSpc>
                <a:spcPct val="90000"/>
              </a:lnSpc>
            </a:pPr>
            <a:r>
              <a:rPr lang="en-US" dirty="0"/>
              <a:t>Distributed applications requires extensive middleware support</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40</a:t>
            </a:fld>
            <a:endParaRPr lang="en-US" altLang="en-US">
              <a:solidFill>
                <a:prstClr val="black">
                  <a:tint val="75000"/>
                </a:prstClr>
              </a:solidFill>
            </a:endParaRPr>
          </a:p>
        </p:txBody>
      </p:sp>
    </p:spTree>
    <p:extLst>
      <p:ext uri="{BB962C8B-B14F-4D97-AF65-F5344CB8AC3E}">
        <p14:creationId xmlns:p14="http://schemas.microsoft.com/office/powerpoint/2010/main" val="3195714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r>
              <a:rPr lang="en-US" sz="3200" dirty="0">
                <a:solidFill>
                  <a:srgbClr val="0000FF"/>
                </a:solidFill>
              </a:rPr>
              <a:t>Layered (or Hierarchical) Styles</a:t>
            </a:r>
          </a:p>
          <a:p>
            <a:pPr lvl="1"/>
            <a:r>
              <a:rPr lang="en-US" sz="2400" dirty="0">
                <a:solidFill>
                  <a:srgbClr val="0432FF"/>
                </a:solidFill>
              </a:rPr>
              <a:t>Client-Server</a:t>
            </a:r>
          </a:p>
          <a:p>
            <a:pPr lvl="1"/>
            <a:r>
              <a:rPr lang="en-US" sz="2400" dirty="0">
                <a:solidFill>
                  <a:srgbClr val="0432FF"/>
                </a:solidFill>
              </a:rPr>
              <a:t>Layered Style</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41</a:t>
            </a:fld>
            <a:endParaRPr lang="en-US" altLang="en-US">
              <a:solidFill>
                <a:prstClr val="black">
                  <a:tint val="75000"/>
                </a:prstClr>
              </a:solidFill>
            </a:endParaRPr>
          </a:p>
        </p:txBody>
      </p:sp>
    </p:spTree>
    <p:extLst>
      <p:ext uri="{BB962C8B-B14F-4D97-AF65-F5344CB8AC3E}">
        <p14:creationId xmlns:p14="http://schemas.microsoft.com/office/powerpoint/2010/main" val="3382558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087" y="173477"/>
            <a:ext cx="8229600" cy="591398"/>
          </a:xfrm>
        </p:spPr>
        <p:txBody>
          <a:bodyPr/>
          <a:lstStyle/>
          <a:p>
            <a:r>
              <a:rPr lang="en-US" dirty="0"/>
              <a:t>Client-Server Style</a:t>
            </a:r>
          </a:p>
        </p:txBody>
      </p:sp>
      <p:sp>
        <p:nvSpPr>
          <p:cNvPr id="3" name="Content Placeholder 2"/>
          <p:cNvSpPr>
            <a:spLocks noGrp="1"/>
          </p:cNvSpPr>
          <p:nvPr>
            <p:ph idx="1"/>
          </p:nvPr>
        </p:nvSpPr>
        <p:spPr>
          <a:xfrm>
            <a:off x="457200" y="840492"/>
            <a:ext cx="8229600" cy="4809421"/>
          </a:xfrm>
        </p:spPr>
        <p:txBody>
          <a:bodyPr/>
          <a:lstStyle/>
          <a:p>
            <a:r>
              <a:rPr lang="en-US" sz="2000" dirty="0"/>
              <a:t>Two kinds of processes that are specialized for different tasks, running on </a:t>
            </a:r>
            <a:r>
              <a:rPr lang="en-US" sz="2000" i="1" u="sng" dirty="0"/>
              <a:t>possibly</a:t>
            </a:r>
            <a:r>
              <a:rPr lang="en-US" sz="2000" i="1" dirty="0"/>
              <a:t> </a:t>
            </a:r>
            <a:r>
              <a:rPr lang="en-US" sz="2000" dirty="0"/>
              <a:t>different environments co-operate to solve a computing problem. </a:t>
            </a:r>
          </a:p>
          <a:p>
            <a:pPr lvl="1"/>
            <a:r>
              <a:rPr lang="en-US" sz="1600" dirty="0"/>
              <a:t>One process (the </a:t>
            </a:r>
            <a:r>
              <a:rPr lang="en-US" sz="1600" dirty="0">
                <a:solidFill>
                  <a:srgbClr val="0000FF"/>
                </a:solidFill>
              </a:rPr>
              <a:t>client</a:t>
            </a:r>
            <a:r>
              <a:rPr lang="en-US" sz="1600" dirty="0"/>
              <a:t>) </a:t>
            </a:r>
            <a:r>
              <a:rPr lang="en-US" sz="1600" i="1" dirty="0"/>
              <a:t>makes a request</a:t>
            </a:r>
            <a:r>
              <a:rPr lang="en-US" sz="1600" dirty="0"/>
              <a:t>. </a:t>
            </a:r>
          </a:p>
          <a:p>
            <a:pPr lvl="1"/>
            <a:r>
              <a:rPr lang="en-US" sz="1600" dirty="0"/>
              <a:t>The other process (the </a:t>
            </a:r>
            <a:r>
              <a:rPr lang="en-US" sz="1600" dirty="0">
                <a:solidFill>
                  <a:srgbClr val="0000FF"/>
                </a:solidFill>
              </a:rPr>
              <a:t>server</a:t>
            </a:r>
            <a:r>
              <a:rPr lang="en-US" sz="1600" dirty="0"/>
              <a:t>) </a:t>
            </a:r>
            <a:r>
              <a:rPr lang="en-US" sz="1600" i="1" dirty="0"/>
              <a:t>performs</a:t>
            </a:r>
            <a:r>
              <a:rPr lang="en-US" sz="1600" dirty="0"/>
              <a:t> </a:t>
            </a:r>
            <a:r>
              <a:rPr lang="en-US" sz="1600" i="1" dirty="0"/>
              <a:t>the service requeste</a:t>
            </a:r>
            <a:r>
              <a:rPr lang="en-US" sz="1600" dirty="0"/>
              <a:t>d (if the request is a valid one). </a:t>
            </a:r>
          </a:p>
          <a:p>
            <a:r>
              <a:rPr lang="en-US" sz="2000" dirty="0"/>
              <a:t>Clients know server’</a:t>
            </a:r>
            <a:r>
              <a:rPr lang="en-US" altLang="ja-JP" sz="2000" dirty="0"/>
              <a:t>s identity.</a:t>
            </a:r>
          </a:p>
          <a:p>
            <a:r>
              <a:rPr lang="en-US" sz="2000" dirty="0"/>
              <a:t>Servers may not know the number or the identities of the clients.</a:t>
            </a:r>
          </a:p>
          <a:p>
            <a:r>
              <a:rPr lang="en-US" sz="2000" dirty="0">
                <a:solidFill>
                  <a:srgbClr val="0432FF"/>
                </a:solidFill>
              </a:rPr>
              <a:t>Connectors: </a:t>
            </a:r>
            <a:r>
              <a:rPr lang="en-US" sz="2000" dirty="0"/>
              <a:t> ???</a:t>
            </a:r>
            <a:br>
              <a:rPr lang="en-US" sz="2000" dirty="0"/>
            </a:br>
            <a:br>
              <a:rPr lang="en-US" sz="2000" dirty="0"/>
            </a:br>
            <a:endParaRPr lang="en-US" sz="2000"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42</a:t>
            </a:fld>
            <a:endParaRPr lang="en-US" altLang="en-US">
              <a:solidFill>
                <a:prstClr val="black">
                  <a:tint val="75000"/>
                </a:prstClr>
              </a:solidFill>
            </a:endParaRPr>
          </a:p>
        </p:txBody>
      </p:sp>
    </p:spTree>
    <p:extLst>
      <p:ext uri="{BB962C8B-B14F-4D97-AF65-F5344CB8AC3E}">
        <p14:creationId xmlns:p14="http://schemas.microsoft.com/office/powerpoint/2010/main" val="3388842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087" y="173477"/>
            <a:ext cx="8229600" cy="591398"/>
          </a:xfrm>
        </p:spPr>
        <p:txBody>
          <a:bodyPr/>
          <a:lstStyle/>
          <a:p>
            <a:r>
              <a:rPr lang="en-US" dirty="0"/>
              <a:t>Client-Server Style</a:t>
            </a:r>
          </a:p>
        </p:txBody>
      </p:sp>
      <p:sp>
        <p:nvSpPr>
          <p:cNvPr id="3" name="Content Placeholder 2"/>
          <p:cNvSpPr>
            <a:spLocks noGrp="1"/>
          </p:cNvSpPr>
          <p:nvPr>
            <p:ph idx="1"/>
          </p:nvPr>
        </p:nvSpPr>
        <p:spPr>
          <a:xfrm>
            <a:off x="457200" y="840492"/>
            <a:ext cx="8229600" cy="4809421"/>
          </a:xfrm>
        </p:spPr>
        <p:txBody>
          <a:bodyPr/>
          <a:lstStyle/>
          <a:p>
            <a:r>
              <a:rPr lang="en-US" sz="2000" dirty="0"/>
              <a:t>Two kinds of processes that are specialized for different tasks, running on possibly different environments co-operate to solve a computing problem. </a:t>
            </a:r>
          </a:p>
          <a:p>
            <a:pPr lvl="1"/>
            <a:r>
              <a:rPr lang="en-US" sz="1600" dirty="0"/>
              <a:t>One process (the </a:t>
            </a:r>
            <a:r>
              <a:rPr lang="en-US" sz="1600" dirty="0">
                <a:solidFill>
                  <a:srgbClr val="0000FF"/>
                </a:solidFill>
              </a:rPr>
              <a:t>client</a:t>
            </a:r>
            <a:r>
              <a:rPr lang="en-US" sz="1600" dirty="0"/>
              <a:t>) </a:t>
            </a:r>
            <a:r>
              <a:rPr lang="en-US" sz="1600" i="1" dirty="0"/>
              <a:t>makes a request</a:t>
            </a:r>
            <a:r>
              <a:rPr lang="en-US" sz="1600" dirty="0"/>
              <a:t>. </a:t>
            </a:r>
          </a:p>
          <a:p>
            <a:pPr lvl="1"/>
            <a:r>
              <a:rPr lang="en-US" sz="1600" dirty="0"/>
              <a:t>The other process (the </a:t>
            </a:r>
            <a:r>
              <a:rPr lang="en-US" sz="1600" dirty="0">
                <a:solidFill>
                  <a:srgbClr val="0000FF"/>
                </a:solidFill>
              </a:rPr>
              <a:t>server</a:t>
            </a:r>
            <a:r>
              <a:rPr lang="en-US" sz="1600" dirty="0"/>
              <a:t>) </a:t>
            </a:r>
            <a:r>
              <a:rPr lang="en-US" sz="1600" i="1" dirty="0"/>
              <a:t>performs</a:t>
            </a:r>
            <a:r>
              <a:rPr lang="en-US" sz="1600" dirty="0"/>
              <a:t> </a:t>
            </a:r>
            <a:r>
              <a:rPr lang="en-US" sz="1600" i="1" dirty="0"/>
              <a:t>the service requeste</a:t>
            </a:r>
            <a:r>
              <a:rPr lang="en-US" sz="1600" dirty="0"/>
              <a:t>d (if the request is a valid one). </a:t>
            </a:r>
          </a:p>
          <a:p>
            <a:r>
              <a:rPr lang="en-US" sz="2000" dirty="0"/>
              <a:t>Clients know server’</a:t>
            </a:r>
            <a:r>
              <a:rPr lang="en-US" altLang="ja-JP" sz="2000" dirty="0"/>
              <a:t>s identity.</a:t>
            </a:r>
          </a:p>
          <a:p>
            <a:r>
              <a:rPr lang="en-US" sz="2000" dirty="0"/>
              <a:t>Servers may not know the number or the identities of the clients.</a:t>
            </a:r>
          </a:p>
          <a:p>
            <a:r>
              <a:rPr lang="en-US" sz="2000" dirty="0">
                <a:solidFill>
                  <a:srgbClr val="0432FF"/>
                </a:solidFill>
              </a:rPr>
              <a:t>Connectors: </a:t>
            </a:r>
            <a:r>
              <a:rPr lang="en-US" sz="2000" dirty="0"/>
              <a:t> Data sent – using a specific protocol – either to a different process on the same computer or to another computer on the network.</a:t>
            </a:r>
          </a:p>
          <a:p>
            <a:r>
              <a:rPr lang="en-US" sz="2000" dirty="0"/>
              <a:t>Examples: email servers, file servers, web servers, …</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43</a:t>
            </a:fld>
            <a:endParaRPr lang="en-US" altLang="en-US">
              <a:solidFill>
                <a:prstClr val="black">
                  <a:tint val="75000"/>
                </a:prstClr>
              </a:solidFill>
            </a:endParaRPr>
          </a:p>
        </p:txBody>
      </p:sp>
    </p:spTree>
    <p:extLst>
      <p:ext uri="{BB962C8B-B14F-4D97-AF65-F5344CB8AC3E}">
        <p14:creationId xmlns:p14="http://schemas.microsoft.com/office/powerpoint/2010/main" val="2354246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Two-Tier</a:t>
            </a:r>
            <a:endParaRPr lang="en-US" sz="2000" dirty="0"/>
          </a:p>
        </p:txBody>
      </p:sp>
      <p:pic>
        <p:nvPicPr>
          <p:cNvPr id="5" name="Content Placeholder 4" descr="two-tier-client-server-architecture.jpg"/>
          <p:cNvPicPr>
            <a:picLocks noGrp="1" noChangeAspect="1"/>
          </p:cNvPicPr>
          <p:nvPr>
            <p:ph idx="1"/>
          </p:nvPr>
        </p:nvPicPr>
        <p:blipFill>
          <a:blip r:embed="rId2">
            <a:extLst>
              <a:ext uri="{28A0092B-C50C-407E-A947-70E740481C1C}">
                <a14:useLocalDpi xmlns:a14="http://schemas.microsoft.com/office/drawing/2010/main" val="0"/>
              </a:ext>
            </a:extLst>
          </a:blip>
          <a:srcRect l="-3906" r="-3906"/>
          <a:stretch>
            <a:fillRect/>
          </a:stretch>
        </p:blipFill>
        <p:spPr>
          <a:xfrm>
            <a:off x="1897448" y="1591238"/>
            <a:ext cx="4797608" cy="2584822"/>
          </a:xfrm>
        </p:spPr>
      </p:pic>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44</a:t>
            </a:fld>
            <a:endParaRPr lang="en-US" altLang="en-US">
              <a:solidFill>
                <a:prstClr val="black">
                  <a:tint val="75000"/>
                </a:prstClr>
              </a:solidFill>
            </a:endParaRPr>
          </a:p>
        </p:txBody>
      </p:sp>
    </p:spTree>
    <p:extLst>
      <p:ext uri="{BB962C8B-B14F-4D97-AF65-F5344CB8AC3E}">
        <p14:creationId xmlns:p14="http://schemas.microsoft.com/office/powerpoint/2010/main" val="3664436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59A1-5E03-E64D-BF13-80340242CE5A}"/>
              </a:ext>
            </a:extLst>
          </p:cNvPr>
          <p:cNvSpPr>
            <a:spLocks noGrp="1"/>
          </p:cNvSpPr>
          <p:nvPr>
            <p:ph type="title"/>
          </p:nvPr>
        </p:nvSpPr>
        <p:spPr/>
        <p:txBody>
          <a:bodyPr/>
          <a:lstStyle/>
          <a:p>
            <a:r>
              <a:rPr lang="en-US" dirty="0"/>
              <a:t>Client-Server: Two-Tier </a:t>
            </a:r>
            <a:r>
              <a:rPr lang="en-US" sz="2000" dirty="0"/>
              <a:t>(cont’d)</a:t>
            </a:r>
          </a:p>
        </p:txBody>
      </p:sp>
      <p:sp>
        <p:nvSpPr>
          <p:cNvPr id="3" name="Content Placeholder 2">
            <a:extLst>
              <a:ext uri="{FF2B5EF4-FFF2-40B4-BE49-F238E27FC236}">
                <a16:creationId xmlns:a16="http://schemas.microsoft.com/office/drawing/2014/main" id="{944E88B2-B8A1-2240-9DB9-FDD6E712673E}"/>
              </a:ext>
            </a:extLst>
          </p:cNvPr>
          <p:cNvSpPr>
            <a:spLocks noGrp="1"/>
          </p:cNvSpPr>
          <p:nvPr>
            <p:ph idx="1"/>
          </p:nvPr>
        </p:nvSpPr>
        <p:spPr>
          <a:xfrm>
            <a:off x="457200" y="1045882"/>
            <a:ext cx="8229600" cy="4399244"/>
          </a:xfrm>
        </p:spPr>
        <p:txBody>
          <a:bodyPr/>
          <a:lstStyle/>
          <a:p>
            <a:r>
              <a:rPr lang="en-US" dirty="0"/>
              <a:t>Clients are typically “rich” (or ”fat”) </a:t>
            </a:r>
            <a:br>
              <a:rPr lang="en-US" dirty="0"/>
            </a:br>
            <a:r>
              <a:rPr lang="en-US" sz="2000" dirty="0"/>
              <a:t>(UI + </a:t>
            </a:r>
            <a:r>
              <a:rPr lang="en-US" sz="2000" dirty="0" err="1"/>
              <a:t>ApplicationLogic</a:t>
            </a:r>
            <a:r>
              <a:rPr lang="en-US" sz="2000" dirty="0"/>
              <a:t> + Communication) </a:t>
            </a:r>
          </a:p>
          <a:p>
            <a:pPr lvl="1"/>
            <a:r>
              <a:rPr lang="en-US" dirty="0"/>
              <a:t>Server(s) store data </a:t>
            </a:r>
          </a:p>
          <a:p>
            <a:pPr lvl="1"/>
            <a:r>
              <a:rPr lang="en-US" dirty="0"/>
              <a:t>Each client runs a complete application </a:t>
            </a:r>
          </a:p>
          <a:p>
            <a:r>
              <a:rPr lang="en-US" dirty="0"/>
              <a:t>Drawbacks: tight coupling between client and server.  </a:t>
            </a:r>
          </a:p>
          <a:p>
            <a:r>
              <a:rPr lang="en-US" dirty="0"/>
              <a:t>Scalability is compromised.  </a:t>
            </a:r>
          </a:p>
          <a:p>
            <a:endParaRPr lang="en-US" dirty="0"/>
          </a:p>
        </p:txBody>
      </p:sp>
      <p:sp>
        <p:nvSpPr>
          <p:cNvPr id="4" name="Slide Number Placeholder 3">
            <a:extLst>
              <a:ext uri="{FF2B5EF4-FFF2-40B4-BE49-F238E27FC236}">
                <a16:creationId xmlns:a16="http://schemas.microsoft.com/office/drawing/2014/main" id="{6DE3225C-7961-2340-A32D-0C4C3C11D6CD}"/>
              </a:ext>
            </a:extLst>
          </p:cNvPr>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45</a:t>
            </a:fld>
            <a:endParaRPr lang="en-US" altLang="en-US">
              <a:solidFill>
                <a:prstClr val="black">
                  <a:tint val="75000"/>
                </a:prstClr>
              </a:solidFill>
            </a:endParaRPr>
          </a:p>
        </p:txBody>
      </p:sp>
    </p:spTree>
    <p:extLst>
      <p:ext uri="{BB962C8B-B14F-4D97-AF65-F5344CB8AC3E}">
        <p14:creationId xmlns:p14="http://schemas.microsoft.com/office/powerpoint/2010/main" val="102134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9A0F-692A-7840-A404-7A542E9C3893}"/>
              </a:ext>
            </a:extLst>
          </p:cNvPr>
          <p:cNvSpPr>
            <a:spLocks noGrp="1"/>
          </p:cNvSpPr>
          <p:nvPr>
            <p:ph type="title"/>
          </p:nvPr>
        </p:nvSpPr>
        <p:spPr/>
        <p:txBody>
          <a:bodyPr/>
          <a:lstStyle/>
          <a:p>
            <a:r>
              <a:rPr lang="en-US" dirty="0"/>
              <a:t>Client-Server: Three-Tier</a:t>
            </a:r>
          </a:p>
        </p:txBody>
      </p:sp>
      <p:sp>
        <p:nvSpPr>
          <p:cNvPr id="4" name="Slide Number Placeholder 3">
            <a:extLst>
              <a:ext uri="{FF2B5EF4-FFF2-40B4-BE49-F238E27FC236}">
                <a16:creationId xmlns:a16="http://schemas.microsoft.com/office/drawing/2014/main" id="{DBDCED08-1E63-4F40-9461-834ED89961A8}"/>
              </a:ext>
            </a:extLst>
          </p:cNvPr>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46</a:t>
            </a:fld>
            <a:endParaRPr lang="en-US" altLang="en-US">
              <a:solidFill>
                <a:prstClr val="black">
                  <a:tint val="75000"/>
                </a:prstClr>
              </a:solidFill>
            </a:endParaRPr>
          </a:p>
        </p:txBody>
      </p:sp>
      <p:pic>
        <p:nvPicPr>
          <p:cNvPr id="5" name="object 2">
            <a:extLst>
              <a:ext uri="{FF2B5EF4-FFF2-40B4-BE49-F238E27FC236}">
                <a16:creationId xmlns:a16="http://schemas.microsoft.com/office/drawing/2014/main" id="{C4C958F3-7BCA-6348-A24C-D677B1C13C4D}"/>
              </a:ext>
            </a:extLst>
          </p:cNvPr>
          <p:cNvPicPr/>
          <p:nvPr/>
        </p:nvPicPr>
        <p:blipFill>
          <a:blip r:embed="rId2" cstate="print"/>
          <a:stretch>
            <a:fillRect/>
          </a:stretch>
        </p:blipFill>
        <p:spPr>
          <a:xfrm>
            <a:off x="1036198" y="1122209"/>
            <a:ext cx="6631613" cy="4271256"/>
          </a:xfrm>
          <a:prstGeom prst="rect">
            <a:avLst/>
          </a:prstGeom>
        </p:spPr>
      </p:pic>
    </p:spTree>
    <p:extLst>
      <p:ext uri="{BB962C8B-B14F-4D97-AF65-F5344CB8AC3E}">
        <p14:creationId xmlns:p14="http://schemas.microsoft.com/office/powerpoint/2010/main" val="3071628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1BD1-B1E2-6143-9F18-07419E38D869}"/>
              </a:ext>
            </a:extLst>
          </p:cNvPr>
          <p:cNvSpPr>
            <a:spLocks noGrp="1"/>
          </p:cNvSpPr>
          <p:nvPr>
            <p:ph type="title"/>
          </p:nvPr>
        </p:nvSpPr>
        <p:spPr/>
        <p:txBody>
          <a:bodyPr/>
          <a:lstStyle/>
          <a:p>
            <a:r>
              <a:rPr lang="en-US" dirty="0"/>
              <a:t>Client-Server: Three-Tier </a:t>
            </a:r>
            <a:r>
              <a:rPr lang="en-US" sz="2000" dirty="0"/>
              <a:t>(cont’d)</a:t>
            </a:r>
          </a:p>
        </p:txBody>
      </p:sp>
      <p:sp>
        <p:nvSpPr>
          <p:cNvPr id="3" name="Content Placeholder 2">
            <a:extLst>
              <a:ext uri="{FF2B5EF4-FFF2-40B4-BE49-F238E27FC236}">
                <a16:creationId xmlns:a16="http://schemas.microsoft.com/office/drawing/2014/main" id="{29BC528C-3068-454E-8A42-EDE6F10F397E}"/>
              </a:ext>
            </a:extLst>
          </p:cNvPr>
          <p:cNvSpPr>
            <a:spLocks noGrp="1"/>
          </p:cNvSpPr>
          <p:nvPr>
            <p:ph idx="1"/>
          </p:nvPr>
        </p:nvSpPr>
        <p:spPr/>
        <p:txBody>
          <a:bodyPr/>
          <a:lstStyle/>
          <a:p>
            <a:r>
              <a:rPr lang="en-US" dirty="0"/>
              <a:t>Evolved from 2-tier architectures to solve their drawbacks.</a:t>
            </a:r>
          </a:p>
          <a:p>
            <a:r>
              <a:rPr lang="en-US" dirty="0"/>
              <a:t>A third (middle) tier is inserted between clients and data servers.</a:t>
            </a:r>
          </a:p>
          <a:p>
            <a:r>
              <a:rPr lang="en-US" dirty="0"/>
              <a:t>Middle tier: Application or business logic.</a:t>
            </a:r>
          </a:p>
          <a:p>
            <a:r>
              <a:rPr lang="en-US" dirty="0"/>
              <a:t>Scalability improved.</a:t>
            </a:r>
          </a:p>
        </p:txBody>
      </p:sp>
      <p:sp>
        <p:nvSpPr>
          <p:cNvPr id="4" name="Slide Number Placeholder 3">
            <a:extLst>
              <a:ext uri="{FF2B5EF4-FFF2-40B4-BE49-F238E27FC236}">
                <a16:creationId xmlns:a16="http://schemas.microsoft.com/office/drawing/2014/main" id="{6D4B0EB6-BA74-674F-A516-723DE178094E}"/>
              </a:ext>
            </a:extLst>
          </p:cNvPr>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47</a:t>
            </a:fld>
            <a:endParaRPr lang="en-US" altLang="en-US">
              <a:solidFill>
                <a:prstClr val="black">
                  <a:tint val="75000"/>
                </a:prstClr>
              </a:solidFill>
            </a:endParaRPr>
          </a:p>
        </p:txBody>
      </p:sp>
    </p:spTree>
    <p:extLst>
      <p:ext uri="{BB962C8B-B14F-4D97-AF65-F5344CB8AC3E}">
        <p14:creationId xmlns:p14="http://schemas.microsoft.com/office/powerpoint/2010/main" val="1883363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086D-3BF5-0E40-89AA-586DC1155269}"/>
              </a:ext>
            </a:extLst>
          </p:cNvPr>
          <p:cNvSpPr>
            <a:spLocks noGrp="1"/>
          </p:cNvSpPr>
          <p:nvPr>
            <p:ph type="title"/>
          </p:nvPr>
        </p:nvSpPr>
        <p:spPr/>
        <p:txBody>
          <a:bodyPr/>
          <a:lstStyle/>
          <a:p>
            <a:r>
              <a:rPr lang="en-US" dirty="0"/>
              <a:t>Client-Server: Three-Tier </a:t>
            </a:r>
            <a:r>
              <a:rPr lang="en-US" sz="2000" dirty="0"/>
              <a:t>(cont’d)</a:t>
            </a:r>
            <a:endParaRPr lang="en-US" dirty="0"/>
          </a:p>
        </p:txBody>
      </p:sp>
      <p:sp>
        <p:nvSpPr>
          <p:cNvPr id="3" name="Content Placeholder 2">
            <a:extLst>
              <a:ext uri="{FF2B5EF4-FFF2-40B4-BE49-F238E27FC236}">
                <a16:creationId xmlns:a16="http://schemas.microsoft.com/office/drawing/2014/main" id="{82A46595-9719-A04E-B128-557776DC7CF2}"/>
              </a:ext>
            </a:extLst>
          </p:cNvPr>
          <p:cNvSpPr>
            <a:spLocks noGrp="1"/>
          </p:cNvSpPr>
          <p:nvPr>
            <p:ph idx="1"/>
          </p:nvPr>
        </p:nvSpPr>
        <p:spPr/>
        <p:txBody>
          <a:bodyPr/>
          <a:lstStyle/>
          <a:p>
            <a:r>
              <a:rPr lang="en-US" dirty="0"/>
              <a:t>Other advantages </a:t>
            </a:r>
          </a:p>
          <a:p>
            <a:pPr lvl="1"/>
            <a:r>
              <a:rPr lang="en-US" dirty="0"/>
              <a:t>Clean separation among presentation, application logic, and data storage.</a:t>
            </a:r>
          </a:p>
          <a:p>
            <a:pPr lvl="1"/>
            <a:r>
              <a:rPr lang="en-US" dirty="0"/>
              <a:t>Possibility of adding additional processing layers in the middle layer.</a:t>
            </a:r>
          </a:p>
          <a:p>
            <a:pPr lvl="1"/>
            <a:r>
              <a:rPr lang="en-US" dirty="0"/>
              <a:t>Better isolation of speciﬁcs of the data storage: extensibility, conﬁgurability.</a:t>
            </a:r>
          </a:p>
          <a:p>
            <a:pPr lvl="1"/>
            <a:endParaRPr lang="en-US" dirty="0"/>
          </a:p>
          <a:p>
            <a:endParaRPr lang="en-US" dirty="0"/>
          </a:p>
        </p:txBody>
      </p:sp>
      <p:sp>
        <p:nvSpPr>
          <p:cNvPr id="4" name="Slide Number Placeholder 3">
            <a:extLst>
              <a:ext uri="{FF2B5EF4-FFF2-40B4-BE49-F238E27FC236}">
                <a16:creationId xmlns:a16="http://schemas.microsoft.com/office/drawing/2014/main" id="{1C2B0E91-CF61-284A-83AB-E0175EA274CE}"/>
              </a:ext>
            </a:extLst>
          </p:cNvPr>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48</a:t>
            </a:fld>
            <a:endParaRPr lang="en-US" altLang="en-US">
              <a:solidFill>
                <a:prstClr val="black">
                  <a:tint val="75000"/>
                </a:prstClr>
              </a:solidFill>
            </a:endParaRPr>
          </a:p>
        </p:txBody>
      </p:sp>
    </p:spTree>
    <p:extLst>
      <p:ext uri="{BB962C8B-B14F-4D97-AF65-F5344CB8AC3E}">
        <p14:creationId xmlns:p14="http://schemas.microsoft.com/office/powerpoint/2010/main" val="127170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11398"/>
            <a:ext cx="8229600" cy="474133"/>
          </a:xfrm>
        </p:spPr>
        <p:txBody>
          <a:bodyPr/>
          <a:lstStyle/>
          <a:p>
            <a:pPr eaLnBrk="1" hangingPunct="1"/>
            <a:r>
              <a:rPr lang="en-US" sz="3200" u="none" dirty="0">
                <a:effectLst>
                  <a:outerShdw blurRad="38100" dist="38100" dir="2700000" algn="tl">
                    <a:srgbClr val="000000">
                      <a:alpha val="43137"/>
                    </a:srgbClr>
                  </a:outerShdw>
                </a:effectLst>
                <a:latin typeface="Verdana" charset="0"/>
              </a:rPr>
              <a:t>Client-Server Types</a:t>
            </a:r>
            <a:endParaRPr lang="en-US" sz="2000" u="none" dirty="0">
              <a:effectLst>
                <a:outerShdw blurRad="38100" dist="38100" dir="2700000" algn="tl">
                  <a:srgbClr val="000000">
                    <a:alpha val="43137"/>
                  </a:srgbClr>
                </a:outerShdw>
              </a:effectLst>
              <a:latin typeface="Verdana" charset="0"/>
            </a:endParaRPr>
          </a:p>
        </p:txBody>
      </p:sp>
      <p:grpSp>
        <p:nvGrpSpPr>
          <p:cNvPr id="50179" name="Group 3"/>
          <p:cNvGrpSpPr>
            <a:grpSpLocks/>
          </p:cNvGrpSpPr>
          <p:nvPr/>
        </p:nvGrpSpPr>
        <p:grpSpPr bwMode="auto">
          <a:xfrm>
            <a:off x="905011" y="1068913"/>
            <a:ext cx="7153856" cy="4530525"/>
            <a:chOff x="733" y="1008"/>
            <a:chExt cx="4346" cy="2959"/>
          </a:xfrm>
        </p:grpSpPr>
        <p:sp>
          <p:nvSpPr>
            <p:cNvPr id="667652" name="Oval 4"/>
            <p:cNvSpPr>
              <a:spLocks noChangeArrowheads="1"/>
            </p:cNvSpPr>
            <p:nvPr/>
          </p:nvSpPr>
          <p:spPr bwMode="auto">
            <a:xfrm>
              <a:off x="951" y="1008"/>
              <a:ext cx="943"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Client 1</a:t>
              </a:r>
            </a:p>
          </p:txBody>
        </p:sp>
        <p:sp>
          <p:nvSpPr>
            <p:cNvPr id="667653" name="Oval 5"/>
            <p:cNvSpPr>
              <a:spLocks noChangeArrowheads="1"/>
            </p:cNvSpPr>
            <p:nvPr/>
          </p:nvSpPr>
          <p:spPr bwMode="auto">
            <a:xfrm>
              <a:off x="2127" y="1008"/>
              <a:ext cx="943"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Client 2</a:t>
              </a:r>
            </a:p>
          </p:txBody>
        </p:sp>
        <p:sp>
          <p:nvSpPr>
            <p:cNvPr id="667654" name="Oval 6"/>
            <p:cNvSpPr>
              <a:spLocks noChangeArrowheads="1"/>
            </p:cNvSpPr>
            <p:nvPr/>
          </p:nvSpPr>
          <p:spPr bwMode="auto">
            <a:xfrm>
              <a:off x="3869" y="1008"/>
              <a:ext cx="943"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Client N</a:t>
              </a:r>
            </a:p>
          </p:txBody>
        </p:sp>
        <p:sp>
          <p:nvSpPr>
            <p:cNvPr id="667655" name="Text Box 7"/>
            <p:cNvSpPr txBox="1">
              <a:spLocks noChangeArrowheads="1"/>
            </p:cNvSpPr>
            <p:nvPr/>
          </p:nvSpPr>
          <p:spPr bwMode="auto">
            <a:xfrm>
              <a:off x="3329" y="1128"/>
              <a:ext cx="305" cy="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a:t>
              </a:r>
            </a:p>
          </p:txBody>
        </p:sp>
        <p:sp>
          <p:nvSpPr>
            <p:cNvPr id="667656" name="Oval 8"/>
            <p:cNvSpPr>
              <a:spLocks noChangeArrowheads="1"/>
            </p:cNvSpPr>
            <p:nvPr/>
          </p:nvSpPr>
          <p:spPr bwMode="auto">
            <a:xfrm>
              <a:off x="733" y="3449"/>
              <a:ext cx="911"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chemeClr val="bg1"/>
                  </a:solidFill>
                  <a:latin typeface="Comic Sans MS" charset="0"/>
                </a:rPr>
                <a:t>File</a:t>
              </a:r>
              <a:r>
                <a:rPr lang="en-US" b="1" dirty="0">
                  <a:latin typeface="Comic Sans MS" charset="0"/>
                </a:rPr>
                <a:t> </a:t>
              </a:r>
            </a:p>
            <a:p>
              <a:pPr algn="ctr">
                <a:defRPr/>
              </a:pPr>
              <a:r>
                <a:rPr lang="en-US" b="1" dirty="0">
                  <a:solidFill>
                    <a:schemeClr val="bg1"/>
                  </a:solidFill>
                  <a:latin typeface="Comic Sans MS" charset="0"/>
                </a:rPr>
                <a:t>Server</a:t>
              </a:r>
              <a:endParaRPr lang="en-US" b="1" dirty="0">
                <a:latin typeface="Comic Sans MS" charset="0"/>
              </a:endParaRPr>
            </a:p>
          </p:txBody>
        </p:sp>
        <p:sp>
          <p:nvSpPr>
            <p:cNvPr id="667657" name="Oval 9"/>
            <p:cNvSpPr>
              <a:spLocks noChangeArrowheads="1"/>
            </p:cNvSpPr>
            <p:nvPr/>
          </p:nvSpPr>
          <p:spPr bwMode="auto">
            <a:xfrm>
              <a:off x="1834" y="3436"/>
              <a:ext cx="1007"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b="1" dirty="0">
                  <a:solidFill>
                    <a:schemeClr val="bg1"/>
                  </a:solidFill>
                  <a:latin typeface="Comic Sans MS" charset="0"/>
                </a:rPr>
                <a:t>Database </a:t>
              </a:r>
            </a:p>
            <a:p>
              <a:pPr algn="ctr">
                <a:defRPr/>
              </a:pPr>
              <a:r>
                <a:rPr lang="en-US" sz="1800" b="1" dirty="0">
                  <a:solidFill>
                    <a:schemeClr val="bg1"/>
                  </a:solidFill>
                  <a:latin typeface="Comic Sans MS" charset="0"/>
                </a:rPr>
                <a:t>Server</a:t>
              </a:r>
              <a:endParaRPr lang="en-US" b="1" dirty="0">
                <a:solidFill>
                  <a:schemeClr val="bg1"/>
                </a:solidFill>
                <a:latin typeface="Comic Sans MS" charset="0"/>
              </a:endParaRPr>
            </a:p>
          </p:txBody>
        </p:sp>
        <p:sp>
          <p:nvSpPr>
            <p:cNvPr id="667658" name="Oval 10"/>
            <p:cNvSpPr>
              <a:spLocks noChangeArrowheads="1"/>
            </p:cNvSpPr>
            <p:nvPr/>
          </p:nvSpPr>
          <p:spPr bwMode="auto">
            <a:xfrm>
              <a:off x="4165" y="3436"/>
              <a:ext cx="914" cy="518"/>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dirty="0">
                  <a:solidFill>
                    <a:schemeClr val="bg1"/>
                  </a:solidFill>
                  <a:latin typeface="Comic Sans MS" charset="0"/>
                </a:rPr>
                <a:t>Object </a:t>
              </a:r>
            </a:p>
            <a:p>
              <a:pPr algn="ctr">
                <a:defRPr/>
              </a:pPr>
              <a:r>
                <a:rPr lang="en-US" sz="2000" b="1" dirty="0">
                  <a:solidFill>
                    <a:schemeClr val="bg1"/>
                  </a:solidFill>
                  <a:latin typeface="Comic Sans MS" charset="0"/>
                </a:rPr>
                <a:t>Server</a:t>
              </a:r>
            </a:p>
          </p:txBody>
        </p:sp>
        <p:sp>
          <p:nvSpPr>
            <p:cNvPr id="667659" name="Rectangle 11"/>
            <p:cNvSpPr>
              <a:spLocks noChangeArrowheads="1"/>
            </p:cNvSpPr>
            <p:nvPr/>
          </p:nvSpPr>
          <p:spPr bwMode="auto">
            <a:xfrm>
              <a:off x="816" y="2229"/>
              <a:ext cx="4128" cy="536"/>
            </a:xfrm>
            <a:prstGeom prst="rect">
              <a:avLst/>
            </a:prstGeom>
            <a:solidFill>
              <a:srgbClr val="008080"/>
            </a:solidFill>
            <a:ln w="571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chemeClr val="bg1"/>
                  </a:solidFill>
                  <a:latin typeface="Comic Sans MS" charset="0"/>
                </a:rPr>
                <a:t>Network</a:t>
              </a:r>
            </a:p>
          </p:txBody>
        </p:sp>
        <p:sp>
          <p:nvSpPr>
            <p:cNvPr id="667660" name="Line 12"/>
            <p:cNvSpPr>
              <a:spLocks noChangeShapeType="1"/>
            </p:cNvSpPr>
            <p:nvPr/>
          </p:nvSpPr>
          <p:spPr bwMode="auto">
            <a:xfrm>
              <a:off x="1202" y="2760"/>
              <a:ext cx="0" cy="676"/>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67661" name="Line 13"/>
            <p:cNvSpPr>
              <a:spLocks noChangeShapeType="1"/>
            </p:cNvSpPr>
            <p:nvPr/>
          </p:nvSpPr>
          <p:spPr bwMode="auto">
            <a:xfrm>
              <a:off x="1397" y="1552"/>
              <a:ext cx="0" cy="675"/>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67662" name="Line 14"/>
            <p:cNvSpPr>
              <a:spLocks noChangeShapeType="1"/>
            </p:cNvSpPr>
            <p:nvPr/>
          </p:nvSpPr>
          <p:spPr bwMode="auto">
            <a:xfrm>
              <a:off x="4617" y="2760"/>
              <a:ext cx="0" cy="676"/>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67663" name="Line 15"/>
            <p:cNvSpPr>
              <a:spLocks noChangeShapeType="1"/>
            </p:cNvSpPr>
            <p:nvPr/>
          </p:nvSpPr>
          <p:spPr bwMode="auto">
            <a:xfrm>
              <a:off x="2317" y="2760"/>
              <a:ext cx="0" cy="676"/>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67664" name="Line 16"/>
            <p:cNvSpPr>
              <a:spLocks noChangeShapeType="1"/>
            </p:cNvSpPr>
            <p:nvPr/>
          </p:nvSpPr>
          <p:spPr bwMode="auto">
            <a:xfrm>
              <a:off x="4330" y="1552"/>
              <a:ext cx="0" cy="675"/>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67665" name="Line 17"/>
            <p:cNvSpPr>
              <a:spLocks noChangeShapeType="1"/>
            </p:cNvSpPr>
            <p:nvPr/>
          </p:nvSpPr>
          <p:spPr bwMode="auto">
            <a:xfrm>
              <a:off x="2574" y="1552"/>
              <a:ext cx="0" cy="675"/>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49</a:t>
            </a:fld>
            <a:endParaRPr lang="en-US" altLang="en-US">
              <a:solidFill>
                <a:prstClr val="black">
                  <a:tint val="75000"/>
                </a:prstClr>
              </a:solidFill>
            </a:endParaRPr>
          </a:p>
        </p:txBody>
      </p:sp>
      <p:sp>
        <p:nvSpPr>
          <p:cNvPr id="19" name="Oval 9">
            <a:extLst>
              <a:ext uri="{FF2B5EF4-FFF2-40B4-BE49-F238E27FC236}">
                <a16:creationId xmlns:a16="http://schemas.microsoft.com/office/drawing/2014/main" id="{9BB1C8BA-5D75-114D-A4AC-5650C746B62F}"/>
              </a:ext>
            </a:extLst>
          </p:cNvPr>
          <p:cNvSpPr>
            <a:spLocks noChangeArrowheads="1"/>
          </p:cNvSpPr>
          <p:nvPr/>
        </p:nvSpPr>
        <p:spPr bwMode="auto">
          <a:xfrm>
            <a:off x="4723857" y="4773231"/>
            <a:ext cx="1587287" cy="793110"/>
          </a:xfrm>
          <a:prstGeom prst="ellipse">
            <a:avLst/>
          </a:prstGeom>
          <a:solidFill>
            <a:srgbClr val="008080"/>
          </a:solidFill>
          <a:ln w="57150">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schemeClr val="bg1"/>
                </a:solidFill>
                <a:latin typeface="Comic Sans MS" charset="0"/>
              </a:rPr>
              <a:t>Web</a:t>
            </a:r>
            <a:r>
              <a:rPr lang="en-US" sz="1800" b="1" dirty="0">
                <a:solidFill>
                  <a:schemeClr val="bg1"/>
                </a:solidFill>
                <a:latin typeface="Comic Sans MS" charset="0"/>
              </a:rPr>
              <a:t> </a:t>
            </a:r>
          </a:p>
          <a:p>
            <a:pPr algn="ctr">
              <a:defRPr/>
            </a:pPr>
            <a:r>
              <a:rPr lang="en-US" sz="1800" b="1" dirty="0">
                <a:solidFill>
                  <a:schemeClr val="bg1"/>
                </a:solidFill>
                <a:latin typeface="Comic Sans MS" charset="0"/>
              </a:rPr>
              <a:t>Server</a:t>
            </a:r>
            <a:endParaRPr lang="en-US" b="1" dirty="0">
              <a:solidFill>
                <a:schemeClr val="bg1"/>
              </a:solidFill>
              <a:latin typeface="Comic Sans MS" charset="0"/>
            </a:endParaRPr>
          </a:p>
        </p:txBody>
      </p:sp>
      <p:sp>
        <p:nvSpPr>
          <p:cNvPr id="20" name="Line 14">
            <a:extLst>
              <a:ext uri="{FF2B5EF4-FFF2-40B4-BE49-F238E27FC236}">
                <a16:creationId xmlns:a16="http://schemas.microsoft.com/office/drawing/2014/main" id="{DC47CA6E-7E92-CA4A-AC55-01D717BDED5B}"/>
              </a:ext>
            </a:extLst>
          </p:cNvPr>
          <p:cNvSpPr>
            <a:spLocks noChangeShapeType="1"/>
          </p:cNvSpPr>
          <p:nvPr/>
        </p:nvSpPr>
        <p:spPr bwMode="auto">
          <a:xfrm>
            <a:off x="5520379" y="3738207"/>
            <a:ext cx="0" cy="1035024"/>
          </a:xfrm>
          <a:prstGeom prst="line">
            <a:avLst/>
          </a:prstGeom>
          <a:noFill/>
          <a:ln w="5715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Tree>
    <p:extLst>
      <p:ext uri="{BB962C8B-B14F-4D97-AF65-F5344CB8AC3E}">
        <p14:creationId xmlns:p14="http://schemas.microsoft.com/office/powerpoint/2010/main" val="156782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5</a:t>
            </a:fld>
            <a:endParaRPr lang="en-US"/>
          </a:p>
        </p:txBody>
      </p:sp>
      <p:sp>
        <p:nvSpPr>
          <p:cNvPr id="475138" name="Rectangle 2"/>
          <p:cNvSpPr>
            <a:spLocks noGrp="1" noChangeArrowheads="1"/>
          </p:cNvSpPr>
          <p:nvPr>
            <p:ph type="title"/>
          </p:nvPr>
        </p:nvSpPr>
        <p:spPr>
          <a:xfrm>
            <a:off x="195944" y="52155"/>
            <a:ext cx="8501743" cy="1016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998133" y="1384675"/>
            <a:ext cx="5344279" cy="4575859"/>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94667" y="3215349"/>
            <a:ext cx="1697901" cy="343043"/>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384800" y="1015343"/>
            <a:ext cx="2484526" cy="592342"/>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1003836" y="1068155"/>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Tree>
    <p:extLst>
      <p:ext uri="{BB962C8B-B14F-4D97-AF65-F5344CB8AC3E}">
        <p14:creationId xmlns:p14="http://schemas.microsoft.com/office/powerpoint/2010/main" val="1911678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457200" y="207931"/>
            <a:ext cx="8229600" cy="621287"/>
          </a:xfrm>
        </p:spPr>
        <p:txBody>
          <a:bodyPr/>
          <a:lstStyle/>
          <a:p>
            <a:pPr eaLnBrk="1" hangingPunct="1"/>
            <a:r>
              <a:rPr lang="en-US" dirty="0">
                <a:latin typeface="Verdana" charset="0"/>
              </a:rPr>
              <a:t>Client-Server Types </a:t>
            </a:r>
            <a:r>
              <a:rPr lang="en-US" sz="2000" b="0" dirty="0">
                <a:latin typeface="Verdana" charset="0"/>
              </a:rPr>
              <a:t>(cont</a:t>
            </a:r>
            <a:r>
              <a:rPr lang="en-US" sz="2000" dirty="0">
                <a:latin typeface="Arial" charset="0"/>
              </a:rPr>
              <a:t>’</a:t>
            </a:r>
            <a:r>
              <a:rPr lang="en-US" altLang="ja-JP" sz="2000" b="0" dirty="0">
                <a:latin typeface="Verdana" charset="0"/>
              </a:rPr>
              <a:t>d)</a:t>
            </a:r>
            <a:endParaRPr lang="en-US" dirty="0">
              <a:latin typeface="Verdana" charset="0"/>
            </a:endParaRPr>
          </a:p>
        </p:txBody>
      </p:sp>
      <p:sp>
        <p:nvSpPr>
          <p:cNvPr id="51202" name="Content Placeholder 2"/>
          <p:cNvSpPr>
            <a:spLocks noGrp="1"/>
          </p:cNvSpPr>
          <p:nvPr>
            <p:ph idx="1"/>
          </p:nvPr>
        </p:nvSpPr>
        <p:spPr>
          <a:xfrm>
            <a:off x="457200" y="922738"/>
            <a:ext cx="8229600" cy="4495930"/>
          </a:xfrm>
        </p:spPr>
        <p:txBody>
          <a:bodyPr/>
          <a:lstStyle/>
          <a:p>
            <a:pPr eaLnBrk="1" hangingPunct="1"/>
            <a:r>
              <a:rPr lang="en-US" sz="2000" dirty="0">
                <a:solidFill>
                  <a:srgbClr val="0432FF"/>
                </a:solidFill>
              </a:rPr>
              <a:t>File Server:</a:t>
            </a:r>
          </a:p>
          <a:p>
            <a:pPr lvl="1" eaLnBrk="1" hangingPunct="1"/>
            <a:r>
              <a:rPr lang="en-US" sz="1800" dirty="0"/>
              <a:t>Primitive form of data service.</a:t>
            </a:r>
          </a:p>
          <a:p>
            <a:pPr lvl="1" eaLnBrk="1" hangingPunct="1"/>
            <a:r>
              <a:rPr lang="en-US" sz="1800" dirty="0"/>
              <a:t>Useful for sharing files across a network.</a:t>
            </a:r>
          </a:p>
          <a:p>
            <a:pPr lvl="1" eaLnBrk="1" hangingPunct="1"/>
            <a:r>
              <a:rPr lang="en-US" sz="1800" dirty="0"/>
              <a:t>The client passes requests for files over the network to the file server.</a:t>
            </a:r>
          </a:p>
          <a:p>
            <a:pPr eaLnBrk="1" hangingPunct="1"/>
            <a:r>
              <a:rPr lang="en-US" sz="2000" dirty="0">
                <a:solidFill>
                  <a:srgbClr val="0432FF"/>
                </a:solidFill>
              </a:rPr>
              <a:t>Database Server:</a:t>
            </a:r>
          </a:p>
          <a:p>
            <a:pPr lvl="1" eaLnBrk="1" hangingPunct="1"/>
            <a:r>
              <a:rPr lang="en-US" sz="1800" dirty="0"/>
              <a:t>A computer in a network that is dedicated to database storage and retrieval. It holds the database management system (DBMS) and the databases. </a:t>
            </a:r>
          </a:p>
          <a:p>
            <a:pPr lvl="1" eaLnBrk="1" hangingPunct="1"/>
            <a:r>
              <a:rPr lang="en-US" sz="1800" dirty="0"/>
              <a:t>Typically, client passes SQL requests as messages to the DB server; results are returned over the network to the client.</a:t>
            </a:r>
          </a:p>
          <a:p>
            <a:pPr lvl="1" eaLnBrk="1" hangingPunct="1"/>
            <a:r>
              <a:rPr lang="en-US" sz="1800" dirty="0"/>
              <a:t>Query processing done by the server.</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50</a:t>
            </a:fld>
            <a:endParaRPr lang="en-US" altLang="en-US">
              <a:solidFill>
                <a:prstClr val="black">
                  <a:tint val="75000"/>
                </a:prstClr>
              </a:solidFill>
            </a:endParaRPr>
          </a:p>
        </p:txBody>
      </p:sp>
    </p:spTree>
    <p:extLst>
      <p:ext uri="{BB962C8B-B14F-4D97-AF65-F5344CB8AC3E}">
        <p14:creationId xmlns:p14="http://schemas.microsoft.com/office/powerpoint/2010/main" val="3314217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eaLnBrk="1" hangingPunct="1"/>
            <a:r>
              <a:rPr lang="en-US" dirty="0">
                <a:latin typeface="Verdana" charset="0"/>
              </a:rPr>
              <a:t>Client-Server Types </a:t>
            </a:r>
            <a:r>
              <a:rPr lang="en-US" sz="2000" b="0" dirty="0">
                <a:latin typeface="Verdana" charset="0"/>
              </a:rPr>
              <a:t>(cont</a:t>
            </a:r>
            <a:r>
              <a:rPr lang="en-US" sz="2000" dirty="0">
                <a:latin typeface="Arial" charset="0"/>
              </a:rPr>
              <a:t>’</a:t>
            </a:r>
            <a:r>
              <a:rPr lang="en-US" altLang="ja-JP" sz="2000" b="0" dirty="0">
                <a:latin typeface="Verdana" charset="0"/>
              </a:rPr>
              <a:t>d)</a:t>
            </a:r>
            <a:endParaRPr lang="en-US" dirty="0">
              <a:latin typeface="Verdana" charset="0"/>
            </a:endParaRPr>
          </a:p>
        </p:txBody>
      </p:sp>
      <p:sp>
        <p:nvSpPr>
          <p:cNvPr id="52226" name="Content Placeholder 2"/>
          <p:cNvSpPr>
            <a:spLocks noGrp="1"/>
          </p:cNvSpPr>
          <p:nvPr>
            <p:ph idx="1"/>
          </p:nvPr>
        </p:nvSpPr>
        <p:spPr>
          <a:xfrm>
            <a:off x="457200" y="1050642"/>
            <a:ext cx="8229600" cy="4368026"/>
          </a:xfrm>
        </p:spPr>
        <p:txBody>
          <a:bodyPr/>
          <a:lstStyle/>
          <a:p>
            <a:pPr eaLnBrk="1" hangingPunct="1"/>
            <a:r>
              <a:rPr lang="en-US" sz="2000" dirty="0">
                <a:solidFill>
                  <a:srgbClr val="0432FF"/>
                </a:solidFill>
              </a:rPr>
              <a:t>Web Server: </a:t>
            </a:r>
          </a:p>
          <a:p>
            <a:pPr lvl="1" eaLnBrk="1" hangingPunct="1"/>
            <a:r>
              <a:rPr lang="en-US" sz="1800" dirty="0"/>
              <a:t>Software and underlying hardware that accepts requests via HTTP (the network protocol created to distribute web content) or its secure variant HTTPS. </a:t>
            </a:r>
          </a:p>
          <a:p>
            <a:pPr lvl="1" eaLnBrk="1" hangingPunct="1"/>
            <a:r>
              <a:rPr lang="en-US" sz="1800"/>
              <a:t>A client</a:t>
            </a:r>
            <a:r>
              <a:rPr lang="en-US" sz="1800" dirty="0"/>
              <a:t>, commonly a web browser or web crawler, initiates communication by making a request for a web page or other resource using HTTP, and the server responds with the content of that resource or an error message. </a:t>
            </a:r>
          </a:p>
          <a:p>
            <a:pPr lvl="1" eaLnBrk="1" hangingPunct="1"/>
            <a:r>
              <a:rPr lang="en-US" sz="1800" dirty="0"/>
              <a:t>A web server can also accept and store resources sent from the user agent if configured to do so.</a:t>
            </a:r>
          </a:p>
          <a:p>
            <a:pPr lvl="1" eaLnBrk="1" hangingPunct="1"/>
            <a:r>
              <a:rPr lang="en-US" sz="1800" dirty="0"/>
              <a:t>The hardware used to run a web server can vary according to the volume of requests that it needs to handle. A high-traffic internet website might handle requests with hundreds of servers that run on racks of high-speed computers.</a:t>
            </a:r>
          </a:p>
          <a:p>
            <a:pPr eaLnBrk="1" hangingPunct="1"/>
            <a:endParaRPr lang="en-US" sz="20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51</a:t>
            </a:fld>
            <a:endParaRPr lang="en-US" altLang="en-US">
              <a:solidFill>
                <a:prstClr val="black">
                  <a:tint val="75000"/>
                </a:prstClr>
              </a:solidFill>
            </a:endParaRPr>
          </a:p>
        </p:txBody>
      </p:sp>
    </p:spTree>
    <p:extLst>
      <p:ext uri="{BB962C8B-B14F-4D97-AF65-F5344CB8AC3E}">
        <p14:creationId xmlns:p14="http://schemas.microsoft.com/office/powerpoint/2010/main" val="3565450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eaLnBrk="1" hangingPunct="1"/>
            <a:r>
              <a:rPr lang="en-US" dirty="0">
                <a:latin typeface="Verdana" charset="0"/>
              </a:rPr>
              <a:t>Client-Server Types </a:t>
            </a:r>
            <a:r>
              <a:rPr lang="en-US" sz="2000" b="0" dirty="0">
                <a:latin typeface="Verdana" charset="0"/>
              </a:rPr>
              <a:t>(cont</a:t>
            </a:r>
            <a:r>
              <a:rPr lang="en-US" sz="2000" dirty="0">
                <a:latin typeface="Arial" charset="0"/>
              </a:rPr>
              <a:t>’</a:t>
            </a:r>
            <a:r>
              <a:rPr lang="en-US" altLang="ja-JP" sz="2000" b="0" dirty="0">
                <a:latin typeface="Verdana" charset="0"/>
              </a:rPr>
              <a:t>d)</a:t>
            </a:r>
            <a:endParaRPr lang="en-US" dirty="0">
              <a:latin typeface="Verdana" charset="0"/>
            </a:endParaRPr>
          </a:p>
        </p:txBody>
      </p:sp>
      <p:sp>
        <p:nvSpPr>
          <p:cNvPr id="52226" name="Content Placeholder 2"/>
          <p:cNvSpPr>
            <a:spLocks noGrp="1"/>
          </p:cNvSpPr>
          <p:nvPr>
            <p:ph idx="1"/>
          </p:nvPr>
        </p:nvSpPr>
        <p:spPr>
          <a:xfrm>
            <a:off x="457200" y="1050642"/>
            <a:ext cx="8229600" cy="4368026"/>
          </a:xfrm>
        </p:spPr>
        <p:txBody>
          <a:bodyPr/>
          <a:lstStyle/>
          <a:p>
            <a:pPr eaLnBrk="1" hangingPunct="1"/>
            <a:r>
              <a:rPr lang="en-US" sz="2000" dirty="0">
                <a:solidFill>
                  <a:srgbClr val="0432FF"/>
                </a:solidFill>
              </a:rPr>
              <a:t>Object Server:</a:t>
            </a:r>
          </a:p>
          <a:p>
            <a:pPr lvl="1" eaLnBrk="1" hangingPunct="1"/>
            <a:r>
              <a:rPr lang="en-US" sz="1800" dirty="0"/>
              <a:t>Objects work together across machine and network boundaries.</a:t>
            </a:r>
          </a:p>
          <a:p>
            <a:pPr lvl="1" eaLnBrk="1" hangingPunct="1"/>
            <a:r>
              <a:rPr lang="en-US" sz="1800" dirty="0"/>
              <a:t>An Object Request Broker (ORB) allows objects to communicate with other across the network.</a:t>
            </a:r>
          </a:p>
          <a:p>
            <a:pPr lvl="1" eaLnBrk="1" hangingPunct="1"/>
            <a:r>
              <a:rPr lang="en-US" sz="1800" dirty="0"/>
              <a:t>Interface Definition Languages (IDLs) define interfaces of objects that communicate via the ORB.</a:t>
            </a:r>
          </a:p>
          <a:p>
            <a:pPr lvl="1" eaLnBrk="1" hangingPunct="1"/>
            <a:r>
              <a:rPr lang="en-US" sz="1800" dirty="0"/>
              <a:t>ORBs are the evolution of the Remote Procedure</a:t>
            </a:r>
            <a:r>
              <a:rPr lang="en-US" dirty="0"/>
              <a:t> Calls (RPC).</a:t>
            </a:r>
          </a:p>
          <a:p>
            <a:pPr eaLnBrk="1" hangingPunct="1"/>
            <a:endParaRPr lang="en-US" sz="20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52</a:t>
            </a:fld>
            <a:endParaRPr lang="en-US" altLang="en-US">
              <a:solidFill>
                <a:prstClr val="black">
                  <a:tint val="75000"/>
                </a:prstClr>
              </a:solidFill>
            </a:endParaRPr>
          </a:p>
        </p:txBody>
      </p:sp>
    </p:spTree>
    <p:extLst>
      <p:ext uri="{BB962C8B-B14F-4D97-AF65-F5344CB8AC3E}">
        <p14:creationId xmlns:p14="http://schemas.microsoft.com/office/powerpoint/2010/main" val="1527013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207616"/>
            <a:ext cx="7772400" cy="609600"/>
          </a:xfrm>
        </p:spPr>
        <p:txBody>
          <a:bodyPr/>
          <a:lstStyle/>
          <a:p>
            <a:pPr eaLnBrk="1" hangingPunct="1"/>
            <a:r>
              <a:rPr lang="en-US" sz="3200" u="none" dirty="0">
                <a:effectLst>
                  <a:outerShdw blurRad="38100" dist="38100" dir="2700000" algn="tl">
                    <a:srgbClr val="000000">
                      <a:alpha val="43137"/>
                    </a:srgbClr>
                  </a:outerShdw>
                </a:effectLst>
                <a:latin typeface="Verdana" charset="0"/>
              </a:rPr>
              <a:t>RPCs vs. ORBs</a:t>
            </a:r>
          </a:p>
        </p:txBody>
      </p:sp>
      <p:grpSp>
        <p:nvGrpSpPr>
          <p:cNvPr id="53251" name="Group 3"/>
          <p:cNvGrpSpPr>
            <a:grpSpLocks/>
          </p:cNvGrpSpPr>
          <p:nvPr/>
        </p:nvGrpSpPr>
        <p:grpSpPr bwMode="auto">
          <a:xfrm>
            <a:off x="533401" y="1187681"/>
            <a:ext cx="7548563" cy="4106934"/>
            <a:chOff x="155" y="1320"/>
            <a:chExt cx="5416" cy="2432"/>
          </a:xfrm>
        </p:grpSpPr>
        <p:sp>
          <p:nvSpPr>
            <p:cNvPr id="671748" name="Rectangle 4"/>
            <p:cNvSpPr>
              <a:spLocks noChangeArrowheads="1"/>
            </p:cNvSpPr>
            <p:nvPr/>
          </p:nvSpPr>
          <p:spPr bwMode="auto">
            <a:xfrm>
              <a:off x="3194" y="2855"/>
              <a:ext cx="2059" cy="434"/>
            </a:xfrm>
            <a:prstGeom prst="rect">
              <a:avLst/>
            </a:prstGeom>
            <a:solidFill>
              <a:srgbClr val="008080"/>
            </a:solidFill>
            <a:ln w="28575">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chemeClr val="bg1"/>
                  </a:solidFill>
                  <a:latin typeface="Comic Sans MS" charset="0"/>
                </a:rPr>
                <a:t>Object Request Broker</a:t>
              </a:r>
              <a:endParaRPr lang="en-US" sz="1600" b="1" dirty="0">
                <a:solidFill>
                  <a:schemeClr val="bg1"/>
                </a:solidFill>
                <a:latin typeface="Comic Sans MS" charset="0"/>
              </a:endParaRPr>
            </a:p>
          </p:txBody>
        </p:sp>
        <p:sp>
          <p:nvSpPr>
            <p:cNvPr id="671749" name="Rectangle 5"/>
            <p:cNvSpPr>
              <a:spLocks noChangeArrowheads="1"/>
            </p:cNvSpPr>
            <p:nvPr/>
          </p:nvSpPr>
          <p:spPr bwMode="auto">
            <a:xfrm>
              <a:off x="155" y="1344"/>
              <a:ext cx="1149" cy="1142"/>
            </a:xfrm>
            <a:prstGeom prst="rect">
              <a:avLst/>
            </a:prstGeom>
            <a:solidFill>
              <a:srgbClr val="008080"/>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call foo</a:t>
              </a:r>
              <a:endParaRPr lang="en-US" b="1">
                <a:solidFill>
                  <a:schemeClr val="bg1"/>
                </a:solidFill>
                <a:latin typeface="Comic Sans MS" charset="0"/>
              </a:endParaRPr>
            </a:p>
          </p:txBody>
        </p:sp>
        <p:sp>
          <p:nvSpPr>
            <p:cNvPr id="671750" name="Rectangle 6"/>
            <p:cNvSpPr>
              <a:spLocks noChangeArrowheads="1"/>
            </p:cNvSpPr>
            <p:nvPr/>
          </p:nvSpPr>
          <p:spPr bwMode="auto">
            <a:xfrm>
              <a:off x="471" y="1783"/>
              <a:ext cx="524" cy="240"/>
            </a:xfrm>
            <a:prstGeom prst="rect">
              <a:avLst/>
            </a:prstGeom>
            <a:solidFill>
              <a:srgbClr val="003399"/>
            </a:solidFill>
            <a:ln w="28575">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b="1" dirty="0">
                  <a:solidFill>
                    <a:schemeClr val="bg1"/>
                  </a:solidFill>
                  <a:latin typeface="Comic Sans MS" charset="0"/>
                </a:rPr>
                <a:t>call foo</a:t>
              </a:r>
              <a:endParaRPr lang="en-US" sz="1600" b="1" dirty="0">
                <a:solidFill>
                  <a:schemeClr val="bg1"/>
                </a:solidFill>
                <a:latin typeface="Comic Sans MS" charset="0"/>
              </a:endParaRPr>
            </a:p>
          </p:txBody>
        </p:sp>
        <p:sp>
          <p:nvSpPr>
            <p:cNvPr id="671751" name="Text Box 7"/>
            <p:cNvSpPr txBox="1">
              <a:spLocks noChangeArrowheads="1"/>
            </p:cNvSpPr>
            <p:nvPr/>
          </p:nvSpPr>
          <p:spPr bwMode="auto">
            <a:xfrm>
              <a:off x="192" y="1390"/>
              <a:ext cx="584" cy="238"/>
            </a:xfrm>
            <a:prstGeom prst="rect">
              <a:avLst/>
            </a:prstGeom>
            <a:solidFill>
              <a:srgbClr val="008080"/>
            </a:solidFill>
            <a:ln>
              <a:noFill/>
            </a:ln>
            <a:effectLst/>
            <a:extLs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solidFill>
                    <a:schemeClr val="bg1"/>
                  </a:solidFill>
                  <a:latin typeface="Comic Sans MS" charset="0"/>
                </a:rPr>
                <a:t>Client</a:t>
              </a:r>
              <a:endParaRPr lang="en-US" b="1">
                <a:latin typeface="Comic Sans MS" charset="0"/>
              </a:endParaRPr>
            </a:p>
          </p:txBody>
        </p:sp>
        <p:sp>
          <p:nvSpPr>
            <p:cNvPr id="671752" name="Rectangle 8"/>
            <p:cNvSpPr>
              <a:spLocks noChangeArrowheads="1"/>
            </p:cNvSpPr>
            <p:nvPr/>
          </p:nvSpPr>
          <p:spPr bwMode="auto">
            <a:xfrm>
              <a:off x="1639" y="1338"/>
              <a:ext cx="1149" cy="1133"/>
            </a:xfrm>
            <a:prstGeom prst="rect">
              <a:avLst/>
            </a:prstGeom>
            <a:solidFill>
              <a:srgbClr val="008080"/>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b="1">
                <a:solidFill>
                  <a:schemeClr val="bg1"/>
                </a:solidFill>
                <a:latin typeface="Comic Sans MS" charset="0"/>
              </a:endParaRPr>
            </a:p>
          </p:txBody>
        </p:sp>
        <p:sp>
          <p:nvSpPr>
            <p:cNvPr id="671753" name="Rectangle 9"/>
            <p:cNvSpPr>
              <a:spLocks noChangeArrowheads="1"/>
            </p:cNvSpPr>
            <p:nvPr/>
          </p:nvSpPr>
          <p:spPr bwMode="auto">
            <a:xfrm>
              <a:off x="1741" y="1586"/>
              <a:ext cx="508" cy="566"/>
            </a:xfrm>
            <a:prstGeom prst="rect">
              <a:avLst/>
            </a:prstGeom>
            <a:solidFill>
              <a:srgbClr val="003399"/>
            </a:solidFill>
            <a:ln w="28575">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Code</a:t>
              </a:r>
              <a:endParaRPr lang="en-US" b="1">
                <a:solidFill>
                  <a:schemeClr val="bg1"/>
                </a:solidFill>
                <a:latin typeface="Comic Sans MS" charset="0"/>
              </a:endParaRPr>
            </a:p>
          </p:txBody>
        </p:sp>
        <p:sp>
          <p:nvSpPr>
            <p:cNvPr id="671754" name="Oval 10"/>
            <p:cNvSpPr>
              <a:spLocks noChangeArrowheads="1"/>
            </p:cNvSpPr>
            <p:nvPr/>
          </p:nvSpPr>
          <p:spPr bwMode="auto">
            <a:xfrm>
              <a:off x="2323" y="1758"/>
              <a:ext cx="394" cy="240"/>
            </a:xfrm>
            <a:prstGeom prst="ellipse">
              <a:avLst/>
            </a:prstGeom>
            <a:solidFill>
              <a:srgbClr val="003399"/>
            </a:solidFill>
            <a:ln w="28575">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Data</a:t>
              </a:r>
              <a:endParaRPr lang="en-US" b="1">
                <a:solidFill>
                  <a:schemeClr val="bg1"/>
                </a:solidFill>
                <a:latin typeface="Comic Sans MS" charset="0"/>
              </a:endParaRPr>
            </a:p>
          </p:txBody>
        </p:sp>
        <p:sp>
          <p:nvSpPr>
            <p:cNvPr id="671755" name="Text Box 11"/>
            <p:cNvSpPr txBox="1">
              <a:spLocks noChangeArrowheads="1"/>
            </p:cNvSpPr>
            <p:nvPr/>
          </p:nvSpPr>
          <p:spPr bwMode="auto">
            <a:xfrm>
              <a:off x="1663" y="1356"/>
              <a:ext cx="672" cy="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solidFill>
                    <a:schemeClr val="bg1"/>
                  </a:solidFill>
                  <a:latin typeface="Comic Sans MS" charset="0"/>
                </a:rPr>
                <a:t>Server</a:t>
              </a:r>
              <a:endParaRPr lang="en-US" b="1">
                <a:latin typeface="Comic Sans MS" charset="0"/>
              </a:endParaRPr>
            </a:p>
          </p:txBody>
        </p:sp>
        <p:sp>
          <p:nvSpPr>
            <p:cNvPr id="671756" name="Rectangle 12"/>
            <p:cNvSpPr>
              <a:spLocks noChangeArrowheads="1"/>
            </p:cNvSpPr>
            <p:nvPr/>
          </p:nvSpPr>
          <p:spPr bwMode="auto">
            <a:xfrm>
              <a:off x="719" y="2897"/>
              <a:ext cx="1483" cy="422"/>
            </a:xfrm>
            <a:prstGeom prst="rect">
              <a:avLst/>
            </a:prstGeom>
            <a:solidFill>
              <a:srgbClr val="008080"/>
            </a:solidFill>
            <a:ln w="28575">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dirty="0">
                  <a:solidFill>
                    <a:schemeClr val="bg1"/>
                  </a:solidFill>
                  <a:latin typeface="Comic Sans MS" charset="0"/>
                </a:rPr>
                <a:t>RPC Mechanism</a:t>
              </a:r>
            </a:p>
          </p:txBody>
        </p:sp>
        <p:sp>
          <p:nvSpPr>
            <p:cNvPr id="671757" name="Text Box 13"/>
            <p:cNvSpPr txBox="1">
              <a:spLocks noChangeArrowheads="1"/>
            </p:cNvSpPr>
            <p:nvPr/>
          </p:nvSpPr>
          <p:spPr bwMode="auto">
            <a:xfrm>
              <a:off x="200" y="3514"/>
              <a:ext cx="2658" cy="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800" b="1">
                  <a:latin typeface="Comic Sans MS" charset="0"/>
                </a:rPr>
                <a:t>1) Remote Procedure Call (RPC)</a:t>
              </a:r>
              <a:endParaRPr lang="en-US" b="1">
                <a:latin typeface="Comic Sans MS" charset="0"/>
              </a:endParaRPr>
            </a:p>
          </p:txBody>
        </p:sp>
        <p:sp>
          <p:nvSpPr>
            <p:cNvPr id="671758" name="Text Box 14"/>
            <p:cNvSpPr txBox="1">
              <a:spLocks noChangeArrowheads="1"/>
            </p:cNvSpPr>
            <p:nvPr/>
          </p:nvSpPr>
          <p:spPr bwMode="auto">
            <a:xfrm>
              <a:off x="1757" y="2188"/>
              <a:ext cx="981" cy="2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600" b="1">
                  <a:solidFill>
                    <a:schemeClr val="bg1"/>
                  </a:solidFill>
                  <a:latin typeface="Comic Sans MS" charset="0"/>
                </a:rPr>
                <a:t>execute foo</a:t>
              </a:r>
              <a:endParaRPr lang="en-US" b="1">
                <a:latin typeface="Comic Sans MS" charset="0"/>
              </a:endParaRPr>
            </a:p>
          </p:txBody>
        </p:sp>
        <p:sp>
          <p:nvSpPr>
            <p:cNvPr id="671759" name="Freeform 15"/>
            <p:cNvSpPr>
              <a:spLocks/>
            </p:cNvSpPr>
            <p:nvPr/>
          </p:nvSpPr>
          <p:spPr bwMode="auto">
            <a:xfrm>
              <a:off x="729" y="2023"/>
              <a:ext cx="1175" cy="872"/>
            </a:xfrm>
            <a:custGeom>
              <a:avLst/>
              <a:gdLst>
                <a:gd name="T0" fmla="*/ 0 w 1347"/>
                <a:gd name="T1" fmla="*/ 0 h 735"/>
                <a:gd name="T2" fmla="*/ 582 w 1347"/>
                <a:gd name="T3" fmla="*/ 634 h 735"/>
                <a:gd name="T4" fmla="*/ 1234 w 1347"/>
                <a:gd name="T5" fmla="*/ 608 h 735"/>
                <a:gd name="T6" fmla="*/ 1260 w 1347"/>
                <a:gd name="T7" fmla="*/ 120 h 735"/>
              </a:gdLst>
              <a:ahLst/>
              <a:cxnLst>
                <a:cxn ang="0">
                  <a:pos x="T0" y="T1"/>
                </a:cxn>
                <a:cxn ang="0">
                  <a:pos x="T2" y="T3"/>
                </a:cxn>
                <a:cxn ang="0">
                  <a:pos x="T4" y="T5"/>
                </a:cxn>
                <a:cxn ang="0">
                  <a:pos x="T6" y="T7"/>
                </a:cxn>
              </a:cxnLst>
              <a:rect l="0" t="0" r="r" b="b"/>
              <a:pathLst>
                <a:path w="1347" h="735">
                  <a:moveTo>
                    <a:pt x="0" y="0"/>
                  </a:moveTo>
                  <a:cubicBezTo>
                    <a:pt x="188" y="266"/>
                    <a:pt x="376" y="533"/>
                    <a:pt x="582" y="634"/>
                  </a:cubicBezTo>
                  <a:cubicBezTo>
                    <a:pt x="788" y="735"/>
                    <a:pt x="1121" y="694"/>
                    <a:pt x="1234" y="608"/>
                  </a:cubicBezTo>
                  <a:cubicBezTo>
                    <a:pt x="1347" y="522"/>
                    <a:pt x="1303" y="321"/>
                    <a:pt x="1260" y="120"/>
                  </a:cubicBezTo>
                </a:path>
              </a:pathLst>
            </a:custGeom>
            <a:noFill/>
            <a:ln w="38100" cap="flat" cmpd="sng">
              <a:solidFill>
                <a:schemeClr val="tx1"/>
              </a:solidFill>
              <a:prstDash val="solid"/>
              <a:round/>
              <a:headEnd type="none" w="sm" len="sm"/>
              <a:tailEnd type="triangl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a:defRPr/>
              </a:pPr>
              <a:endParaRPr lang="en-US"/>
            </a:p>
          </p:txBody>
        </p:sp>
        <p:sp>
          <p:nvSpPr>
            <p:cNvPr id="671760" name="Rectangle 16"/>
            <p:cNvSpPr>
              <a:spLocks noChangeArrowheads="1"/>
            </p:cNvSpPr>
            <p:nvPr/>
          </p:nvSpPr>
          <p:spPr bwMode="auto">
            <a:xfrm>
              <a:off x="2951" y="1337"/>
              <a:ext cx="1149" cy="1133"/>
            </a:xfrm>
            <a:prstGeom prst="rect">
              <a:avLst/>
            </a:prstGeom>
            <a:solidFill>
              <a:srgbClr val="008080"/>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Client</a:t>
              </a:r>
              <a:r>
                <a:rPr lang="en-US" b="1">
                  <a:solidFill>
                    <a:schemeClr val="bg1"/>
                  </a:solidFill>
                  <a:latin typeface="Comic Sans MS" charset="0"/>
                </a:rPr>
                <a:t>       </a:t>
              </a:r>
            </a:p>
            <a:p>
              <a:pPr algn="ctr">
                <a:defRPr/>
              </a:pPr>
              <a:endParaRPr lang="en-US" b="1">
                <a:solidFill>
                  <a:schemeClr val="bg1"/>
                </a:solidFill>
                <a:latin typeface="Comic Sans MS" charset="0"/>
              </a:endParaRPr>
            </a:p>
            <a:p>
              <a:pPr algn="ctr">
                <a:defRPr/>
              </a:pPr>
              <a:endParaRPr lang="en-US" b="1">
                <a:solidFill>
                  <a:schemeClr val="bg1"/>
                </a:solidFill>
                <a:latin typeface="Comic Sans MS" charset="0"/>
              </a:endParaRPr>
            </a:p>
            <a:p>
              <a:pPr algn="ctr">
                <a:defRPr/>
              </a:pPr>
              <a:endParaRPr lang="en-US" b="1">
                <a:solidFill>
                  <a:schemeClr val="bg1"/>
                </a:solidFill>
                <a:latin typeface="Comic Sans MS" charset="0"/>
              </a:endParaRPr>
            </a:p>
            <a:p>
              <a:pPr algn="ctr">
                <a:defRPr/>
              </a:pPr>
              <a:endParaRPr lang="en-US" b="1">
                <a:solidFill>
                  <a:schemeClr val="bg1"/>
                </a:solidFill>
                <a:latin typeface="Comic Sans MS" charset="0"/>
              </a:endParaRPr>
            </a:p>
          </p:txBody>
        </p:sp>
        <p:sp>
          <p:nvSpPr>
            <p:cNvPr id="671761" name="Rectangle 17"/>
            <p:cNvSpPr>
              <a:spLocks noChangeArrowheads="1"/>
            </p:cNvSpPr>
            <p:nvPr/>
          </p:nvSpPr>
          <p:spPr bwMode="auto">
            <a:xfrm>
              <a:off x="4422" y="1320"/>
              <a:ext cx="1149" cy="1142"/>
            </a:xfrm>
            <a:prstGeom prst="rect">
              <a:avLst/>
            </a:prstGeom>
            <a:solidFill>
              <a:srgbClr val="008080"/>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dirty="0">
                  <a:solidFill>
                    <a:schemeClr val="bg1"/>
                  </a:solidFill>
                  <a:latin typeface="Comic Sans MS" charset="0"/>
                </a:rPr>
                <a:t>Server            </a:t>
              </a:r>
              <a:endParaRPr lang="en-US" b="1" dirty="0">
                <a:solidFill>
                  <a:schemeClr val="bg1"/>
                </a:solidFill>
                <a:latin typeface="Comic Sans MS" charset="0"/>
              </a:endParaRPr>
            </a:p>
            <a:p>
              <a:pPr algn="ctr">
                <a:defRPr/>
              </a:pPr>
              <a:r>
                <a:rPr lang="en-US" sz="1400" b="1" dirty="0">
                  <a:solidFill>
                    <a:schemeClr val="bg1"/>
                  </a:solidFill>
                  <a:latin typeface="Comic Sans MS" charset="0"/>
                </a:rPr>
                <a:t>Object X Object Y</a:t>
              </a:r>
              <a:endParaRPr lang="en-US" b="1" dirty="0">
                <a:solidFill>
                  <a:schemeClr val="bg1"/>
                </a:solidFill>
                <a:latin typeface="Comic Sans MS" charset="0"/>
              </a:endParaRPr>
            </a:p>
            <a:p>
              <a:pPr algn="ctr">
                <a:defRPr/>
              </a:pPr>
              <a:endParaRPr lang="en-US" b="1" dirty="0">
                <a:solidFill>
                  <a:schemeClr val="bg1"/>
                </a:solidFill>
                <a:latin typeface="Comic Sans MS" charset="0"/>
              </a:endParaRPr>
            </a:p>
            <a:p>
              <a:pPr algn="ctr">
                <a:defRPr/>
              </a:pPr>
              <a:endParaRPr lang="en-US" b="1" dirty="0">
                <a:solidFill>
                  <a:schemeClr val="bg1"/>
                </a:solidFill>
                <a:latin typeface="Comic Sans MS" charset="0"/>
              </a:endParaRPr>
            </a:p>
            <a:p>
              <a:pPr algn="ctr">
                <a:defRPr/>
              </a:pPr>
              <a:endParaRPr lang="en-US" b="1" dirty="0">
                <a:solidFill>
                  <a:schemeClr val="bg1"/>
                </a:solidFill>
                <a:latin typeface="Comic Sans MS" charset="0"/>
              </a:endParaRPr>
            </a:p>
          </p:txBody>
        </p:sp>
        <p:sp>
          <p:nvSpPr>
            <p:cNvPr id="671762" name="Rectangle 18"/>
            <p:cNvSpPr>
              <a:spLocks noChangeArrowheads="1"/>
            </p:cNvSpPr>
            <p:nvPr/>
          </p:nvSpPr>
          <p:spPr bwMode="auto">
            <a:xfrm>
              <a:off x="3553" y="1742"/>
              <a:ext cx="515" cy="455"/>
            </a:xfrm>
            <a:prstGeom prst="rect">
              <a:avLst/>
            </a:prstGeom>
            <a:solidFill>
              <a:srgbClr val="003399"/>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200" b="1" dirty="0">
                  <a:solidFill>
                    <a:schemeClr val="bg1"/>
                  </a:solidFill>
                  <a:latin typeface="Comic Sans MS" charset="0"/>
                </a:rPr>
                <a:t>call foo</a:t>
              </a:r>
            </a:p>
            <a:p>
              <a:pPr algn="ctr">
                <a:defRPr/>
              </a:pPr>
              <a:r>
                <a:rPr lang="en-US" sz="1200" b="1" dirty="0">
                  <a:solidFill>
                    <a:schemeClr val="bg1"/>
                  </a:solidFill>
                  <a:latin typeface="Comic Sans MS" charset="0"/>
                </a:rPr>
                <a:t>on</a:t>
              </a:r>
            </a:p>
            <a:p>
              <a:pPr algn="ctr">
                <a:defRPr/>
              </a:pPr>
              <a:r>
                <a:rPr lang="en-US" sz="1200" b="1" dirty="0">
                  <a:solidFill>
                    <a:schemeClr val="bg1"/>
                  </a:solidFill>
                  <a:latin typeface="Comic Sans MS" charset="0"/>
                </a:rPr>
                <a:t>Object Y</a:t>
              </a:r>
              <a:endParaRPr lang="en-US" sz="1100" dirty="0">
                <a:solidFill>
                  <a:schemeClr val="bg1"/>
                </a:solidFill>
                <a:latin typeface="Comic Sans MS" charset="0"/>
              </a:endParaRPr>
            </a:p>
          </p:txBody>
        </p:sp>
        <p:sp>
          <p:nvSpPr>
            <p:cNvPr id="671763" name="Rectangle 19"/>
            <p:cNvSpPr>
              <a:spLocks noChangeArrowheads="1"/>
            </p:cNvSpPr>
            <p:nvPr/>
          </p:nvSpPr>
          <p:spPr bwMode="auto">
            <a:xfrm>
              <a:off x="2989" y="1744"/>
              <a:ext cx="514" cy="455"/>
            </a:xfrm>
            <a:prstGeom prst="rect">
              <a:avLst/>
            </a:prstGeom>
            <a:solidFill>
              <a:srgbClr val="003399"/>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200" b="1" dirty="0">
                  <a:solidFill>
                    <a:schemeClr val="bg1"/>
                  </a:solidFill>
                  <a:latin typeface="Comic Sans MS" charset="0"/>
                </a:rPr>
                <a:t>call foo</a:t>
              </a:r>
            </a:p>
            <a:p>
              <a:pPr algn="ctr">
                <a:defRPr/>
              </a:pPr>
              <a:r>
                <a:rPr lang="en-US" sz="1200" b="1" dirty="0">
                  <a:solidFill>
                    <a:schemeClr val="bg1"/>
                  </a:solidFill>
                  <a:latin typeface="Comic Sans MS" charset="0"/>
                </a:rPr>
                <a:t>on</a:t>
              </a:r>
            </a:p>
            <a:p>
              <a:pPr algn="ctr">
                <a:defRPr/>
              </a:pPr>
              <a:r>
                <a:rPr lang="en-US" sz="1200" b="1" dirty="0">
                  <a:solidFill>
                    <a:schemeClr val="bg1"/>
                  </a:solidFill>
                  <a:latin typeface="Comic Sans MS" charset="0"/>
                </a:rPr>
                <a:t>Object X</a:t>
              </a:r>
              <a:endParaRPr lang="en-US" sz="1100" dirty="0">
                <a:solidFill>
                  <a:schemeClr val="bg1"/>
                </a:solidFill>
                <a:latin typeface="Comic Sans MS" charset="0"/>
              </a:endParaRPr>
            </a:p>
          </p:txBody>
        </p:sp>
        <p:sp>
          <p:nvSpPr>
            <p:cNvPr id="671764" name="Rectangle 20"/>
            <p:cNvSpPr>
              <a:spLocks noChangeArrowheads="1"/>
            </p:cNvSpPr>
            <p:nvPr/>
          </p:nvSpPr>
          <p:spPr bwMode="auto">
            <a:xfrm>
              <a:off x="4438" y="1711"/>
              <a:ext cx="515" cy="455"/>
            </a:xfrm>
            <a:prstGeom prst="rect">
              <a:avLst/>
            </a:prstGeom>
            <a:solidFill>
              <a:srgbClr val="003399"/>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1200">
                <a:solidFill>
                  <a:schemeClr val="bg1"/>
                </a:solidFill>
                <a:latin typeface="Comic Sans MS" charset="0"/>
              </a:endParaRPr>
            </a:p>
            <a:p>
              <a:pPr algn="ctr">
                <a:defRPr/>
              </a:pPr>
              <a:endParaRPr lang="en-US" sz="1200">
                <a:solidFill>
                  <a:schemeClr val="bg1"/>
                </a:solidFill>
                <a:latin typeface="Comic Sans MS" charset="0"/>
              </a:endParaRPr>
            </a:p>
            <a:p>
              <a:pPr algn="ctr">
                <a:defRPr/>
              </a:pPr>
              <a:r>
                <a:rPr lang="en-US" sz="1800" b="1">
                  <a:solidFill>
                    <a:schemeClr val="bg1"/>
                  </a:solidFill>
                  <a:latin typeface="Comic Sans MS" charset="0"/>
                </a:rPr>
                <a:t>Code</a:t>
              </a:r>
              <a:endParaRPr lang="en-US" sz="1200">
                <a:solidFill>
                  <a:schemeClr val="bg1"/>
                </a:solidFill>
                <a:latin typeface="Comic Sans MS" charset="0"/>
              </a:endParaRPr>
            </a:p>
          </p:txBody>
        </p:sp>
        <p:sp>
          <p:nvSpPr>
            <p:cNvPr id="671765" name="Oval 21"/>
            <p:cNvSpPr>
              <a:spLocks noChangeArrowheads="1"/>
            </p:cNvSpPr>
            <p:nvPr/>
          </p:nvSpPr>
          <p:spPr bwMode="auto">
            <a:xfrm>
              <a:off x="4500" y="1740"/>
              <a:ext cx="343" cy="215"/>
            </a:xfrm>
            <a:prstGeom prst="ellipse">
              <a:avLst/>
            </a:prstGeom>
            <a:solidFill>
              <a:srgbClr val="008080"/>
            </a:solidFill>
            <a:ln w="28575">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Data</a:t>
              </a:r>
              <a:endParaRPr lang="en-US" b="1">
                <a:solidFill>
                  <a:schemeClr val="bg1"/>
                </a:solidFill>
                <a:latin typeface="Comic Sans MS" charset="0"/>
              </a:endParaRPr>
            </a:p>
          </p:txBody>
        </p:sp>
        <p:sp>
          <p:nvSpPr>
            <p:cNvPr id="671766" name="Rectangle 22"/>
            <p:cNvSpPr>
              <a:spLocks noChangeArrowheads="1"/>
            </p:cNvSpPr>
            <p:nvPr/>
          </p:nvSpPr>
          <p:spPr bwMode="auto">
            <a:xfrm>
              <a:off x="5014" y="1711"/>
              <a:ext cx="513" cy="455"/>
            </a:xfrm>
            <a:prstGeom prst="rect">
              <a:avLst/>
            </a:prstGeom>
            <a:solidFill>
              <a:srgbClr val="003399"/>
            </a:solidFill>
            <a:ln w="2540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1200">
                <a:solidFill>
                  <a:schemeClr val="bg1"/>
                </a:solidFill>
                <a:latin typeface="Comic Sans MS" charset="0"/>
              </a:endParaRPr>
            </a:p>
            <a:p>
              <a:pPr algn="ctr">
                <a:defRPr/>
              </a:pPr>
              <a:endParaRPr lang="en-US" sz="1200">
                <a:solidFill>
                  <a:schemeClr val="bg1"/>
                </a:solidFill>
                <a:latin typeface="Comic Sans MS" charset="0"/>
              </a:endParaRPr>
            </a:p>
            <a:p>
              <a:pPr algn="ctr">
                <a:defRPr/>
              </a:pPr>
              <a:r>
                <a:rPr lang="en-US" sz="1800" b="1">
                  <a:solidFill>
                    <a:schemeClr val="bg1"/>
                  </a:solidFill>
                  <a:latin typeface="Comic Sans MS" charset="0"/>
                </a:rPr>
                <a:t>Code</a:t>
              </a:r>
              <a:endParaRPr lang="en-US" sz="1200">
                <a:solidFill>
                  <a:schemeClr val="bg1"/>
                </a:solidFill>
                <a:latin typeface="Comic Sans MS" charset="0"/>
              </a:endParaRPr>
            </a:p>
          </p:txBody>
        </p:sp>
        <p:sp>
          <p:nvSpPr>
            <p:cNvPr id="671767" name="Oval 23"/>
            <p:cNvSpPr>
              <a:spLocks noChangeArrowheads="1"/>
            </p:cNvSpPr>
            <p:nvPr/>
          </p:nvSpPr>
          <p:spPr bwMode="auto">
            <a:xfrm>
              <a:off x="5085" y="1750"/>
              <a:ext cx="343" cy="206"/>
            </a:xfrm>
            <a:prstGeom prst="ellipse">
              <a:avLst/>
            </a:prstGeom>
            <a:solidFill>
              <a:srgbClr val="008080"/>
            </a:solidFill>
            <a:ln w="28575">
              <a:solidFill>
                <a:schemeClr val="tx1"/>
              </a:solidFill>
              <a:round/>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b="1">
                  <a:solidFill>
                    <a:schemeClr val="bg1"/>
                  </a:solidFill>
                  <a:latin typeface="Comic Sans MS" charset="0"/>
                </a:rPr>
                <a:t>Data</a:t>
              </a:r>
              <a:endParaRPr lang="en-US" b="1">
                <a:solidFill>
                  <a:schemeClr val="bg1"/>
                </a:solidFill>
                <a:latin typeface="Comic Sans MS" charset="0"/>
              </a:endParaRPr>
            </a:p>
          </p:txBody>
        </p:sp>
        <p:sp>
          <p:nvSpPr>
            <p:cNvPr id="671768" name="Rectangle 24"/>
            <p:cNvSpPr>
              <a:spLocks noChangeArrowheads="1"/>
            </p:cNvSpPr>
            <p:nvPr/>
          </p:nvSpPr>
          <p:spPr bwMode="auto">
            <a:xfrm>
              <a:off x="4508" y="2127"/>
              <a:ext cx="317" cy="129"/>
            </a:xfrm>
            <a:prstGeom prst="rect">
              <a:avLst/>
            </a:prstGeom>
            <a:gradFill rotWithShape="0">
              <a:gsLst>
                <a:gs pos="0">
                  <a:srgbClr val="FFFFFF"/>
                </a:gs>
                <a:gs pos="50000">
                  <a:srgbClr val="FFFFFF">
                    <a:gamma/>
                    <a:shade val="46275"/>
                    <a:invGamma/>
                  </a:srgbClr>
                </a:gs>
                <a:gs pos="100000">
                  <a:srgbClr val="FFFFFF"/>
                </a:gs>
              </a:gsLst>
              <a:lin ang="2700000" scaled="1"/>
            </a:gradFill>
            <a:ln w="63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71769" name="Rectangle 25"/>
            <p:cNvSpPr>
              <a:spLocks noChangeArrowheads="1"/>
            </p:cNvSpPr>
            <p:nvPr/>
          </p:nvSpPr>
          <p:spPr bwMode="auto">
            <a:xfrm>
              <a:off x="5099" y="2134"/>
              <a:ext cx="318" cy="120"/>
            </a:xfrm>
            <a:prstGeom prst="rect">
              <a:avLst/>
            </a:prstGeom>
            <a:gradFill rotWithShape="0">
              <a:gsLst>
                <a:gs pos="0">
                  <a:srgbClr val="FFFFFF"/>
                </a:gs>
                <a:gs pos="50000">
                  <a:srgbClr val="FFFFFF">
                    <a:gamma/>
                    <a:shade val="46275"/>
                    <a:invGamma/>
                  </a:srgbClr>
                </a:gs>
                <a:gs pos="100000">
                  <a:srgbClr val="FFFFFF"/>
                </a:gs>
              </a:gsLst>
              <a:lin ang="2700000" scaled="1"/>
            </a:gradFill>
            <a:ln w="6350">
              <a:solidFill>
                <a:schemeClr val="tx1"/>
              </a:solidFill>
              <a:miter lim="800000"/>
              <a:headEnd type="none" w="sm" len="sm"/>
              <a:tailEnd type="none" w="sm"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671770" name="AutoShape 26"/>
            <p:cNvCxnSpPr>
              <a:cxnSpLocks noChangeShapeType="1"/>
              <a:stCxn id="671763" idx="2"/>
              <a:endCxn id="671768" idx="2"/>
            </p:cNvCxnSpPr>
            <p:nvPr/>
          </p:nvCxnSpPr>
          <p:spPr bwMode="auto">
            <a:xfrm rot="16200000" flipH="1">
              <a:off x="3932" y="1521"/>
              <a:ext cx="51" cy="1418"/>
            </a:xfrm>
            <a:prstGeom prst="curvedConnector3">
              <a:avLst>
                <a:gd name="adj1" fmla="val 1548977"/>
              </a:avLst>
            </a:prstGeom>
            <a:noFill/>
            <a:ln w="381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1771" name="AutoShape 27"/>
            <p:cNvCxnSpPr>
              <a:cxnSpLocks noChangeShapeType="1"/>
              <a:stCxn id="671762" idx="2"/>
              <a:endCxn id="671769" idx="2"/>
            </p:cNvCxnSpPr>
            <p:nvPr/>
          </p:nvCxnSpPr>
          <p:spPr bwMode="auto">
            <a:xfrm rot="16200000" flipH="1">
              <a:off x="4509" y="1506"/>
              <a:ext cx="51" cy="1449"/>
            </a:xfrm>
            <a:prstGeom prst="curvedConnector3">
              <a:avLst>
                <a:gd name="adj1" fmla="val 1551019"/>
              </a:avLst>
            </a:prstGeom>
            <a:noFill/>
            <a:ln w="38100">
              <a:solidFill>
                <a:schemeClr val="tx1"/>
              </a:solidFill>
              <a:round/>
              <a:headEnd type="none" w="sm" len="sm"/>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1772" name="Text Box 28"/>
            <p:cNvSpPr txBox="1">
              <a:spLocks noChangeArrowheads="1"/>
            </p:cNvSpPr>
            <p:nvPr/>
          </p:nvSpPr>
          <p:spPr bwMode="auto">
            <a:xfrm>
              <a:off x="3107" y="3493"/>
              <a:ext cx="2217" cy="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chemeClr val="tx1"/>
                  </a:solidFill>
                  <a:miter lim="800000"/>
                  <a:headEnd type="none" w="sm" len="sm"/>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1800" b="1">
                  <a:latin typeface="Comic Sans MS" charset="0"/>
                </a:rPr>
                <a:t>2) Object Request Broker</a:t>
              </a:r>
              <a:endParaRPr lang="en-US" b="1">
                <a:latin typeface="Comic Sans MS" charset="0"/>
              </a:endParaRPr>
            </a:p>
          </p:txBody>
        </p:sp>
      </p:gr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53</a:t>
            </a:fld>
            <a:endParaRPr lang="en-US" altLang="en-US">
              <a:solidFill>
                <a:prstClr val="black">
                  <a:tint val="75000"/>
                </a:prstClr>
              </a:solidFill>
            </a:endParaRPr>
          </a:p>
        </p:txBody>
      </p:sp>
    </p:spTree>
    <p:extLst>
      <p:ext uri="{BB962C8B-B14F-4D97-AF65-F5344CB8AC3E}">
        <p14:creationId xmlns:p14="http://schemas.microsoft.com/office/powerpoint/2010/main" val="4156573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9670"/>
            <a:ext cx="8229600" cy="474133"/>
          </a:xfrm>
        </p:spPr>
        <p:txBody>
          <a:bodyPr/>
          <a:lstStyle/>
          <a:p>
            <a:pPr eaLnBrk="1" hangingPunct="1"/>
            <a:r>
              <a:rPr lang="en-US" sz="2800" dirty="0">
                <a:latin typeface="Verdana" charset="0"/>
              </a:rPr>
              <a:t>Client-Server: Advantages/Disadvantages</a:t>
            </a:r>
            <a:endParaRPr lang="en-US" sz="2800" b="0" dirty="0">
              <a:latin typeface="Verdana" charset="0"/>
            </a:endParaRPr>
          </a:p>
        </p:txBody>
      </p:sp>
      <p:sp>
        <p:nvSpPr>
          <p:cNvPr id="54275" name="Rectangle 3" descr="Rectangle: Click to edit Master text styles&#10;Second level&#10;Third level&#10;Fourth level&#10;Fifth level"/>
          <p:cNvSpPr>
            <a:spLocks noGrp="1" noChangeArrowheads="1"/>
          </p:cNvSpPr>
          <p:nvPr>
            <p:ph type="body" idx="1"/>
          </p:nvPr>
        </p:nvSpPr>
        <p:spPr>
          <a:xfrm>
            <a:off x="457200" y="813105"/>
            <a:ext cx="8229600" cy="4605562"/>
          </a:xfrm>
        </p:spPr>
        <p:txBody>
          <a:bodyPr/>
          <a:lstStyle/>
          <a:p>
            <a:pPr eaLnBrk="1" hangingPunct="1"/>
            <a:r>
              <a:rPr lang="en-US" sz="2000" dirty="0">
                <a:solidFill>
                  <a:srgbClr val="0432FF"/>
                </a:solidFill>
              </a:rPr>
              <a:t>Advantages</a:t>
            </a:r>
          </a:p>
          <a:p>
            <a:pPr lvl="1" eaLnBrk="1" hangingPunct="1"/>
            <a:r>
              <a:rPr lang="en-US" sz="1800" dirty="0"/>
              <a:t>Mix and match heterogeneous platforms.</a:t>
            </a:r>
          </a:p>
          <a:p>
            <a:pPr lvl="1" eaLnBrk="1" hangingPunct="1"/>
            <a:r>
              <a:rPr lang="en-US" sz="1800" dirty="0"/>
              <a:t>Transparency of location.</a:t>
            </a:r>
          </a:p>
          <a:p>
            <a:pPr lvl="1" eaLnBrk="1" hangingPunct="1"/>
            <a:r>
              <a:rPr lang="en-US" sz="1800" dirty="0"/>
              <a:t>Easy to add new servers or upgrade existing servers.</a:t>
            </a:r>
          </a:p>
          <a:p>
            <a:pPr lvl="1" eaLnBrk="1" hangingPunct="1"/>
            <a:r>
              <a:rPr lang="en-US" sz="1800" dirty="0"/>
              <a:t>Distribution of data.</a:t>
            </a:r>
          </a:p>
          <a:p>
            <a:pPr marL="0" indent="0" eaLnBrk="1" hangingPunct="1">
              <a:buNone/>
            </a:pPr>
            <a:endParaRPr lang="en-US" sz="2000" dirty="0">
              <a:solidFill>
                <a:srgbClr val="0432FF"/>
              </a:solidFill>
            </a:endParaRPr>
          </a:p>
          <a:p>
            <a:pPr eaLnBrk="1" hangingPunct="1"/>
            <a:r>
              <a:rPr lang="en-US" sz="2000" dirty="0">
                <a:solidFill>
                  <a:srgbClr val="0432FF"/>
                </a:solidFill>
              </a:rPr>
              <a:t>Disadvantages</a:t>
            </a:r>
          </a:p>
          <a:p>
            <a:pPr lvl="1" eaLnBrk="1" hangingPunct="1"/>
            <a:r>
              <a:rPr lang="en-US" sz="1800" dirty="0"/>
              <a:t>Performance of the system depends on the performance of the network.</a:t>
            </a:r>
          </a:p>
          <a:p>
            <a:pPr lvl="1" eaLnBrk="1" hangingPunct="1"/>
            <a:r>
              <a:rPr lang="en-US" sz="1800" dirty="0"/>
              <a:t>Some client-server systems are tricky to design and implement due to performance requirements.</a:t>
            </a:r>
          </a:p>
          <a:p>
            <a:pPr lvl="1" eaLnBrk="1" hangingPunct="1"/>
            <a:r>
              <a:rPr lang="en-US" sz="1800" dirty="0"/>
              <a:t>Unless there is a central register of names and services, it may be hard to find out what services are available.</a:t>
            </a:r>
          </a:p>
          <a:p>
            <a:pPr eaLnBrk="1" hangingPunct="1"/>
            <a:endParaRPr lang="en-US" sz="2000" dirty="0">
              <a:latin typeface="Tahoma" charset="0"/>
            </a:endParaRPr>
          </a:p>
          <a:p>
            <a:pPr eaLnBrk="1" hangingPunct="1"/>
            <a:endParaRPr lang="en-US"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54</a:t>
            </a:fld>
            <a:endParaRPr lang="en-US" altLang="en-US">
              <a:solidFill>
                <a:prstClr val="black">
                  <a:tint val="75000"/>
                </a:prstClr>
              </a:solidFill>
            </a:endParaRPr>
          </a:p>
        </p:txBody>
      </p:sp>
    </p:spTree>
    <p:extLst>
      <p:ext uri="{BB962C8B-B14F-4D97-AF65-F5344CB8AC3E}">
        <p14:creationId xmlns:p14="http://schemas.microsoft.com/office/powerpoint/2010/main" val="4079975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987986" y="3648700"/>
            <a:ext cx="3467378" cy="857169"/>
          </a:xfrm>
        </p:spPr>
        <p:txBody>
          <a:bodyPr/>
          <a:lstStyle/>
          <a:p>
            <a:pPr marL="0" indent="0">
              <a:buNone/>
            </a:pPr>
            <a:r>
              <a:rPr lang="en-US" dirty="0"/>
              <a:t>Start of parenthesis</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55</a:t>
            </a:fld>
            <a:endParaRPr lang="en-US" altLang="en-US">
              <a:solidFill>
                <a:prstClr val="black">
                  <a:tint val="75000"/>
                </a:prstClr>
              </a:solidFill>
            </a:endParaRPr>
          </a:p>
        </p:txBody>
      </p:sp>
      <p:sp>
        <p:nvSpPr>
          <p:cNvPr id="5" name="Left Bracket 4">
            <a:extLst>
              <a:ext uri="{FF2B5EF4-FFF2-40B4-BE49-F238E27FC236}">
                <a16:creationId xmlns:a16="http://schemas.microsoft.com/office/drawing/2014/main" id="{DE955745-9FED-7B4F-A0EC-0970EF5A007F}"/>
              </a:ext>
            </a:extLst>
          </p:cNvPr>
          <p:cNvSpPr/>
          <p:nvPr/>
        </p:nvSpPr>
        <p:spPr>
          <a:xfrm>
            <a:off x="3371820" y="2408518"/>
            <a:ext cx="478118" cy="1476188"/>
          </a:xfrm>
          <a:prstGeom prst="leftBracket">
            <a:avLst>
              <a:gd name="adj" fmla="val 114583"/>
            </a:avLst>
          </a:prstGeom>
          <a:ln w="1016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23133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r>
              <a:rPr lang="en-US" sz="3200" dirty="0">
                <a:solidFill>
                  <a:srgbClr val="0000FF"/>
                </a:solidFill>
              </a:rPr>
              <a:t>Client and Server Implementation Using Sockets (Java)</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56</a:t>
            </a:fld>
            <a:endParaRPr lang="en-US" altLang="en-US">
              <a:solidFill>
                <a:prstClr val="black">
                  <a:tint val="75000"/>
                </a:prstClr>
              </a:solidFill>
            </a:endParaRPr>
          </a:p>
        </p:txBody>
      </p:sp>
    </p:spTree>
    <p:extLst>
      <p:ext uri="{BB962C8B-B14F-4D97-AF65-F5344CB8AC3E}">
        <p14:creationId xmlns:p14="http://schemas.microsoft.com/office/powerpoint/2010/main" val="2910988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Programming Using Clients and Servers</a:t>
            </a:r>
          </a:p>
        </p:txBody>
      </p:sp>
      <p:sp>
        <p:nvSpPr>
          <p:cNvPr id="3" name="Content Placeholder 2"/>
          <p:cNvSpPr>
            <a:spLocks noGrp="1"/>
          </p:cNvSpPr>
          <p:nvPr>
            <p:ph sz="quarter" idx="1"/>
          </p:nvPr>
        </p:nvSpPr>
        <p:spPr/>
        <p:txBody>
          <a:bodyPr/>
          <a:lstStyle/>
          <a:p>
            <a:r>
              <a:rPr lang="en-US" dirty="0"/>
              <a:t> </a:t>
            </a:r>
            <a:r>
              <a:rPr lang="en-US" sz="2000" dirty="0"/>
              <a:t>Clients and Servers </a:t>
            </a:r>
          </a:p>
          <a:p>
            <a:pPr lvl="1"/>
            <a:r>
              <a:rPr lang="en-US" sz="1800" dirty="0"/>
              <a:t>Server accepts connections from one or more clients</a:t>
            </a:r>
          </a:p>
          <a:p>
            <a:pPr lvl="1"/>
            <a:r>
              <a:rPr lang="en-US" sz="1800" dirty="0"/>
              <a:t>Clients need to connect to server</a:t>
            </a:r>
          </a:p>
          <a:p>
            <a:r>
              <a:rPr lang="en-US" sz="2000" dirty="0"/>
              <a:t>Identifying a machine </a:t>
            </a:r>
          </a:p>
          <a:p>
            <a:pPr lvl="1"/>
            <a:r>
              <a:rPr lang="en-US" sz="1800" dirty="0"/>
              <a:t>Clients need to know the IP address of server</a:t>
            </a:r>
          </a:p>
          <a:p>
            <a:r>
              <a:rPr lang="en-US" sz="2000" dirty="0"/>
              <a:t>Identifying a port</a:t>
            </a:r>
          </a:p>
          <a:p>
            <a:pPr lvl="1"/>
            <a:r>
              <a:rPr lang="en-US" sz="1800" dirty="0"/>
              <a:t>Multiple ports exist on each machine</a:t>
            </a:r>
          </a:p>
          <a:p>
            <a:pPr lvl="1"/>
            <a:r>
              <a:rPr lang="en-US" sz="1800" dirty="0"/>
              <a:t>Client and server need to agree on port</a:t>
            </a:r>
          </a:p>
          <a:p>
            <a:r>
              <a:rPr lang="en-US" sz="2000" dirty="0"/>
              <a:t>Setting up a socket </a:t>
            </a:r>
          </a:p>
          <a:p>
            <a:pPr lvl="1"/>
            <a:r>
              <a:rPr lang="en-US" sz="1800" dirty="0"/>
              <a:t>The actual connection between the client and server</a:t>
            </a:r>
          </a:p>
          <a:p>
            <a:pPr lvl="1"/>
            <a:r>
              <a:rPr lang="en-US" sz="1800" dirty="0"/>
              <a:t>Exchange information using Java streams</a:t>
            </a:r>
          </a:p>
        </p:txBody>
      </p:sp>
      <p:sp>
        <p:nvSpPr>
          <p:cNvPr id="4" name="Slide Number Placeholder 3"/>
          <p:cNvSpPr>
            <a:spLocks noGrp="1"/>
          </p:cNvSpPr>
          <p:nvPr>
            <p:ph type="sldNum" sz="quarter" idx="12"/>
          </p:nvPr>
        </p:nvSpPr>
        <p:spPr/>
        <p:txBody>
          <a:bodyPr/>
          <a:lstStyle/>
          <a:p>
            <a:fld id="{512554E6-18DE-4001-97A4-636103A74477}" type="slidenum">
              <a:rPr lang="en-US" smtClean="0"/>
              <a:pPr/>
              <a:t>57</a:t>
            </a:fld>
            <a:endParaRPr lang="en-US"/>
          </a:p>
        </p:txBody>
      </p:sp>
    </p:spTree>
    <p:extLst>
      <p:ext uri="{BB962C8B-B14F-4D97-AF65-F5344CB8AC3E}">
        <p14:creationId xmlns:p14="http://schemas.microsoft.com/office/powerpoint/2010/main" val="2730929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InetAddress</a:t>
            </a:r>
            <a:r>
              <a:rPr lang="en-US" dirty="0"/>
              <a:t> </a:t>
            </a:r>
          </a:p>
        </p:txBody>
      </p:sp>
      <p:sp>
        <p:nvSpPr>
          <p:cNvPr id="3" name="Content Placeholder 2"/>
          <p:cNvSpPr>
            <a:spLocks noGrp="1"/>
          </p:cNvSpPr>
          <p:nvPr>
            <p:ph sz="quarter" idx="1"/>
          </p:nvPr>
        </p:nvSpPr>
        <p:spPr/>
        <p:txBody>
          <a:bodyPr/>
          <a:lstStyle/>
          <a:p>
            <a:r>
              <a:rPr lang="en-US" sz="2000" dirty="0"/>
              <a:t>In order to use a service, you must be able to find it.</a:t>
            </a:r>
          </a:p>
          <a:p>
            <a:r>
              <a:rPr lang="en-US" sz="1800" dirty="0"/>
              <a:t>The Java class </a:t>
            </a:r>
            <a:r>
              <a:rPr lang="en-US" sz="1800" dirty="0" err="1">
                <a:solidFill>
                  <a:srgbClr val="D1039B"/>
                </a:solidFill>
                <a:latin typeface="Courier" pitchFamily="2" charset="0"/>
              </a:rPr>
              <a:t>InetAddress</a:t>
            </a:r>
            <a:r>
              <a:rPr lang="en-US" sz="1800" dirty="0"/>
              <a:t> can be used to get/manipulate internet addresses. Methods include </a:t>
            </a:r>
          </a:p>
          <a:p>
            <a:pPr marL="644176" lvl="2" indent="0">
              <a:buNone/>
            </a:pPr>
            <a:r>
              <a:rPr lang="en-US" sz="1400" dirty="0">
                <a:latin typeface="Courier" pitchFamily="2" charset="0"/>
              </a:rPr>
              <a:t>static </a:t>
            </a:r>
            <a:r>
              <a:rPr lang="en-US" sz="1400" dirty="0" err="1">
                <a:latin typeface="Courier" pitchFamily="2" charset="0"/>
              </a:rPr>
              <a:t>InetAddress</a:t>
            </a:r>
            <a:r>
              <a:rPr lang="en-US" sz="1400" dirty="0">
                <a:latin typeface="Courier" pitchFamily="2" charset="0"/>
              </a:rPr>
              <a:t> </a:t>
            </a:r>
            <a:r>
              <a:rPr lang="en-US" sz="1400" dirty="0" err="1">
                <a:latin typeface="Courier" pitchFamily="2" charset="0"/>
              </a:rPr>
              <a:t>getByName</a:t>
            </a:r>
            <a:r>
              <a:rPr lang="en-US" sz="1400" dirty="0">
                <a:latin typeface="Courier" pitchFamily="2" charset="0"/>
              </a:rPr>
              <a:t>(String host) </a:t>
            </a:r>
          </a:p>
          <a:p>
            <a:pPr marL="644176" lvl="2" indent="0">
              <a:buNone/>
            </a:pPr>
            <a:r>
              <a:rPr lang="en-US" sz="1400" dirty="0">
                <a:latin typeface="Courier" pitchFamily="2" charset="0"/>
              </a:rPr>
              <a:t>static </a:t>
            </a:r>
            <a:r>
              <a:rPr lang="en-US" sz="1400" dirty="0" err="1">
                <a:latin typeface="Courier" pitchFamily="2" charset="0"/>
              </a:rPr>
              <a:t>InetAddress</a:t>
            </a:r>
            <a:r>
              <a:rPr lang="en-US" sz="1400" dirty="0">
                <a:latin typeface="Courier" pitchFamily="2" charset="0"/>
              </a:rPr>
              <a:t> </a:t>
            </a:r>
            <a:r>
              <a:rPr lang="en-US" sz="1400" dirty="0" err="1">
                <a:latin typeface="Courier" pitchFamily="2" charset="0"/>
              </a:rPr>
              <a:t>getLocalHost</a:t>
            </a:r>
            <a:r>
              <a:rPr lang="en-US" sz="1400" dirty="0">
                <a:latin typeface="Courier" pitchFamily="2" charset="0"/>
              </a:rPr>
              <a:t>() </a:t>
            </a:r>
          </a:p>
          <a:p>
            <a:pPr marL="644176" lvl="2" indent="0">
              <a:buNone/>
            </a:pPr>
            <a:r>
              <a:rPr lang="en-US" sz="1400" dirty="0">
                <a:latin typeface="Courier" pitchFamily="2" charset="0"/>
              </a:rPr>
              <a:t>String </a:t>
            </a:r>
            <a:r>
              <a:rPr lang="en-US" sz="1400" dirty="0" err="1">
                <a:latin typeface="Courier" pitchFamily="2" charset="0"/>
              </a:rPr>
              <a:t>getHostAddress</a:t>
            </a:r>
            <a:r>
              <a:rPr lang="en-US" sz="1400" dirty="0">
                <a:latin typeface="Courier" pitchFamily="2" charset="0"/>
              </a:rPr>
              <a:t>() </a:t>
            </a:r>
          </a:p>
          <a:p>
            <a:pPr marL="644176" lvl="2" indent="0">
              <a:buNone/>
            </a:pPr>
            <a:r>
              <a:rPr lang="en-US" sz="1400" dirty="0">
                <a:latin typeface="Courier" pitchFamily="2" charset="0"/>
              </a:rPr>
              <a:t>String </a:t>
            </a:r>
            <a:r>
              <a:rPr lang="en-US" sz="1400" dirty="0" err="1">
                <a:latin typeface="Courier" pitchFamily="2" charset="0"/>
              </a:rPr>
              <a:t>getHostName</a:t>
            </a:r>
            <a:r>
              <a:rPr lang="en-US" sz="1400" dirty="0">
                <a:latin typeface="Courier" pitchFamily="2" charset="0"/>
              </a:rPr>
              <a:t>(); </a:t>
            </a:r>
          </a:p>
          <a:p>
            <a:pPr marL="644176" lvl="2" indent="0">
              <a:buNone/>
            </a:pPr>
            <a:endParaRPr lang="en-US" sz="1400" dirty="0"/>
          </a:p>
          <a:p>
            <a:r>
              <a:rPr lang="en-US" sz="2000" dirty="0"/>
              <a:t>Example (see next slide)</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58</a:t>
            </a:fld>
            <a:endParaRPr lang="en-US"/>
          </a:p>
        </p:txBody>
      </p:sp>
    </p:spTree>
    <p:extLst>
      <p:ext uri="{BB962C8B-B14F-4D97-AF65-F5344CB8AC3E}">
        <p14:creationId xmlns:p14="http://schemas.microsoft.com/office/powerpoint/2010/main" val="2583285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InetAddress</a:t>
            </a:r>
            <a:r>
              <a:rPr lang="en-US" dirty="0"/>
              <a:t> – Example </a:t>
            </a:r>
          </a:p>
        </p:txBody>
      </p:sp>
      <p:pic>
        <p:nvPicPr>
          <p:cNvPr id="5" name="Content Placeholder 4"/>
          <p:cNvPicPr>
            <a:picLocks noGrp="1" noChangeAspect="1"/>
          </p:cNvPicPr>
          <p:nvPr>
            <p:ph sz="quarter" idx="1"/>
          </p:nvPr>
        </p:nvPicPr>
        <p:blipFill>
          <a:blip r:embed="rId2"/>
          <a:stretch>
            <a:fillRect/>
          </a:stretch>
        </p:blipFill>
        <p:spPr>
          <a:xfrm>
            <a:off x="1052689" y="1219201"/>
            <a:ext cx="6604000" cy="4106333"/>
          </a:xfrm>
          <a:prstGeom prst="rect">
            <a:avLst/>
          </a:prstGeom>
        </p:spPr>
      </p:pic>
      <p:sp>
        <p:nvSpPr>
          <p:cNvPr id="4" name="Slide Number Placeholder 3"/>
          <p:cNvSpPr>
            <a:spLocks noGrp="1"/>
          </p:cNvSpPr>
          <p:nvPr>
            <p:ph type="sldNum" sz="quarter" idx="12"/>
          </p:nvPr>
        </p:nvSpPr>
        <p:spPr/>
        <p:txBody>
          <a:bodyPr/>
          <a:lstStyle/>
          <a:p>
            <a:fld id="{512554E6-18DE-4001-97A4-636103A74477}" type="slidenum">
              <a:rPr lang="en-US" smtClean="0"/>
              <a:pPr/>
              <a:t>59</a:t>
            </a:fld>
            <a:endParaRPr lang="en-US"/>
          </a:p>
        </p:txBody>
      </p:sp>
    </p:spTree>
    <p:extLst>
      <p:ext uri="{BB962C8B-B14F-4D97-AF65-F5344CB8AC3E}">
        <p14:creationId xmlns:p14="http://schemas.microsoft.com/office/powerpoint/2010/main" val="11788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333067" y="5689600"/>
            <a:ext cx="1693333" cy="406400"/>
          </a:xfrm>
        </p:spPr>
        <p:txBody>
          <a:bodyPr/>
          <a:lstStyle/>
          <a:p>
            <a:fld id="{FB52F525-320B-DF46-8204-EAFC07CB6EDC}" type="slidenum">
              <a:rPr lang="en-US"/>
              <a:pPr/>
              <a:t>6</a:t>
            </a:fld>
            <a:endParaRPr lang="en-US"/>
          </a:p>
        </p:txBody>
      </p:sp>
      <p:sp>
        <p:nvSpPr>
          <p:cNvPr id="475138" name="Rectangle 2"/>
          <p:cNvSpPr>
            <a:spLocks noGrp="1" noChangeArrowheads="1"/>
          </p:cNvSpPr>
          <p:nvPr>
            <p:ph type="title"/>
          </p:nvPr>
        </p:nvSpPr>
        <p:spPr>
          <a:xfrm>
            <a:off x="909796" y="223605"/>
            <a:ext cx="6908800" cy="1016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607733" y="1693334"/>
            <a:ext cx="4064000" cy="3048270"/>
          </a:xfrm>
          <a:prstGeom prst="rect">
            <a:avLst/>
          </a:prstGeom>
        </p:spPr>
        <p:txBody>
          <a:bodyPr>
            <a:spAutoFit/>
          </a:bodyPr>
          <a:lstStyle/>
          <a:p>
            <a:pPr>
              <a:buFont typeface="Arial" panose="020B0604020202020204" pitchFamily="34" charset="0"/>
              <a:buChar char="•"/>
            </a:pPr>
            <a:r>
              <a:rPr lang="en-US" sz="1067" dirty="0">
                <a:solidFill>
                  <a:srgbClr val="663366"/>
                </a:solidFill>
                <a:latin typeface="Arial" panose="020B0604020202020204" pitchFamily="34" charset="0"/>
                <a:hlinkClick r:id="rId2" tooltip="wikt:deployability"/>
              </a:rPr>
              <a:t>deployability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 tooltip="Discoverability"/>
              </a:rPr>
              <a:t>discoverability</a:t>
            </a:r>
            <a:r>
              <a:rPr lang="en-US" sz="1067" dirty="0">
                <a:solidFill>
                  <a:srgbClr val="222222"/>
                </a:solidFill>
                <a:latin typeface="Arial" panose="020B0604020202020204" pitchFamily="34" charset="0"/>
              </a:rPr>
              <a:t> [</a:t>
            </a:r>
            <a:r>
              <a:rPr lang="en-US" sz="1067" dirty="0" err="1">
                <a:solidFill>
                  <a:srgbClr val="222222"/>
                </a:solidFill>
                <a:latin typeface="Arial" panose="020B0604020202020204" pitchFamily="34" charset="0"/>
              </a:rPr>
              <a:t>Erl</a:t>
            </a:r>
            <a:r>
              <a:rPr lang="en-US" sz="1067" dirty="0">
                <a:solidFill>
                  <a:srgbClr val="222222"/>
                </a:solidFill>
                <a:latin typeface="Arial" panose="020B0604020202020204" pitchFamily="34" charset="0"/>
              </a:rPr>
              <a:t>]</a:t>
            </a:r>
          </a:p>
          <a:p>
            <a:pPr>
              <a:buFont typeface="Arial" panose="020B0604020202020204" pitchFamily="34" charset="0"/>
              <a:buChar char="•"/>
            </a:pPr>
            <a:r>
              <a:rPr lang="en-US" sz="1067" dirty="0">
                <a:solidFill>
                  <a:srgbClr val="663366"/>
                </a:solidFill>
                <a:latin typeface="Arial" panose="020B0604020202020204" pitchFamily="34" charset="0"/>
                <a:hlinkClick r:id="rId4" tooltip="wikt:distributability"/>
              </a:rPr>
              <a:t>distributability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5" tooltip="Durability (database systems)"/>
              </a:rPr>
              <a:t>durability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 tooltip="Effectiveness"/>
              </a:rPr>
              <a:t>effectiveness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7" tooltip="wikt:efficiency"/>
              </a:rPr>
              <a:t>efficiency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8" tooltip="Evolvability"/>
              </a:rPr>
              <a:t>evolvability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9" tooltip="Extensibility"/>
              </a:rPr>
              <a:t>extensibility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0" tooltip="Failure transparency"/>
              </a:rPr>
              <a:t>failure transparency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1" tooltip="Fault-tolerance"/>
              </a:rPr>
              <a:t>fault-tolerance</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2" tooltip="Fidelity"/>
              </a:rPr>
              <a:t>fidelity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3" tooltip="Flexibility (engineering)"/>
              </a:rPr>
              <a:t>flexibility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14" tooltip="wikt:inspectability"/>
              </a:rPr>
              <a:t>inspectability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15" tooltip="wikt:installability"/>
              </a:rPr>
              <a:t>installability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6" tooltip="Data corruption"/>
              </a:rPr>
              <a:t>integrity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7" tooltip="Interchangeable parts"/>
              </a:rPr>
              <a:t>interchangeability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18" tooltip="Interoperability"/>
              </a:rPr>
              <a:t>interoperability</a:t>
            </a:r>
            <a:r>
              <a:rPr lang="en-US" sz="1067" dirty="0">
                <a:solidFill>
                  <a:srgbClr val="222222"/>
                </a:solidFill>
                <a:latin typeface="Arial" panose="020B0604020202020204" pitchFamily="34" charset="0"/>
              </a:rPr>
              <a:t> [</a:t>
            </a:r>
            <a:r>
              <a:rPr lang="en-US" sz="1067" dirty="0" err="1">
                <a:solidFill>
                  <a:srgbClr val="222222"/>
                </a:solidFill>
                <a:latin typeface="Arial" panose="020B0604020202020204" pitchFamily="34" charset="0"/>
              </a:rPr>
              <a:t>Erl</a:t>
            </a:r>
            <a:r>
              <a:rPr lang="en-US" sz="1067" dirty="0">
                <a:solidFill>
                  <a:srgbClr val="222222"/>
                </a:solidFill>
                <a:latin typeface="Arial" panose="020B0604020202020204" pitchFamily="34" charset="0"/>
              </a:rPr>
              <a:t>]</a:t>
            </a:r>
          </a:p>
          <a:p>
            <a:pPr>
              <a:buFont typeface="Arial" panose="020B0604020202020204" pitchFamily="34" charset="0"/>
              <a:buChar char="•"/>
            </a:pPr>
            <a:r>
              <a:rPr lang="en-US" sz="1067" dirty="0">
                <a:solidFill>
                  <a:srgbClr val="0B0080"/>
                </a:solidFill>
                <a:latin typeface="Arial" panose="020B0604020202020204" pitchFamily="34" charset="0"/>
                <a:hlinkClick r:id="rId19" tooltip="Learnability"/>
              </a:rPr>
              <a:t>learnability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0" tooltip="Maintainability"/>
              </a:rPr>
              <a:t>maintainability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21" tooltip="wikt:manageability"/>
              </a:rPr>
              <a:t>manageability</a:t>
            </a:r>
            <a:endParaRPr lang="en-US" sz="1067" b="0" dirty="0">
              <a:solidFill>
                <a:srgbClr val="222222"/>
              </a:solidFill>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333067" y="1693333"/>
            <a:ext cx="1964267" cy="2900474"/>
          </a:xfrm>
          <a:prstGeom prst="rect">
            <a:avLst/>
          </a:prstGeom>
        </p:spPr>
        <p:txBody>
          <a:bodyPr wrap="square">
            <a:spAutoFit/>
          </a:bodyPr>
          <a:lstStyle/>
          <a:p>
            <a:pPr>
              <a:buFont typeface="Arial" panose="020B0604020202020204" pitchFamily="34" charset="0"/>
              <a:buChar char="•"/>
            </a:pPr>
            <a:r>
              <a:rPr lang="en-US" sz="1067" dirty="0">
                <a:solidFill>
                  <a:srgbClr val="0B0080"/>
                </a:solidFill>
                <a:latin typeface="Arial" panose="020B0604020202020204" pitchFamily="34" charset="0"/>
                <a:hlinkClick r:id="rId22" tooltip="Scalability"/>
              </a:rPr>
              <a:t>scalability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23" tooltip="wikt:Special:Search/seamless"/>
              </a:rPr>
              <a:t>seamlessness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4" tooltip="Self-sustainability"/>
              </a:rPr>
              <a:t>self-sustainability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5" tooltip="Serviceability (computer)"/>
              </a:rPr>
              <a:t>serviceability</a:t>
            </a:r>
            <a:r>
              <a:rPr lang="en-US" sz="1067" dirty="0">
                <a:solidFill>
                  <a:srgbClr val="222222"/>
                </a:solidFill>
                <a:latin typeface="Arial" panose="020B0604020202020204" pitchFamily="34" charset="0"/>
              </a:rPr>
              <a:t> </a:t>
            </a:r>
            <a:r>
              <a:rPr lang="en-US" sz="1067" dirty="0">
                <a:solidFill>
                  <a:srgbClr val="663366"/>
                </a:solidFill>
                <a:latin typeface="Arial" panose="020B0604020202020204" pitchFamily="34" charset="0"/>
                <a:hlinkClick r:id="rId26" tooltip="wikt:securability"/>
              </a:rPr>
              <a:t>securability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7" tooltip="Simplicity"/>
              </a:rPr>
              <a:t>simplicity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8" tooltip="Stability Model"/>
              </a:rPr>
              <a:t>stability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29" tooltip="Standardization"/>
              </a:rPr>
              <a:t>standards compliance</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0" tooltip="Survivability"/>
              </a:rPr>
              <a:t>survivability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1" tooltip="Sustainability"/>
              </a:rPr>
              <a:t>sustainability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32" tooltip="wikt:tailorability"/>
              </a:rPr>
              <a:t>tailorability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3" tooltip="Testability"/>
              </a:rPr>
              <a:t>testability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4" tooltip="Timeliness"/>
              </a:rPr>
              <a:t>timeliness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5" tooltip="Traceability"/>
              </a:rPr>
              <a:t>traceability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6" tooltip="Transparency (behavior)"/>
              </a:rPr>
              <a:t>transparency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37" tooltip="wikt:ubiquity"/>
              </a:rPr>
              <a:t>ubiquity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38" tooltip="Understandability"/>
              </a:rPr>
              <a:t>understandability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39" tooltip="wikt:upgradability"/>
              </a:rPr>
              <a:t>upgradability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40" tooltip="Vulnerability"/>
              </a:rPr>
              <a:t>vulnerability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41" tooltip="Usability"/>
              </a:rPr>
              <a:t>usability</a:t>
            </a:r>
            <a:endParaRPr lang="en-US" sz="1067" b="0" dirty="0">
              <a:solidFill>
                <a:srgbClr val="222222"/>
              </a:solidFill>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846667" y="1693334"/>
            <a:ext cx="4064000" cy="3196068"/>
          </a:xfrm>
          <a:prstGeom prst="rect">
            <a:avLst/>
          </a:prstGeom>
        </p:spPr>
        <p:txBody>
          <a:bodyPr>
            <a:spAutoFit/>
          </a:bodyPr>
          <a:lstStyle/>
          <a:p>
            <a:pPr>
              <a:buFont typeface="Arial" panose="020B0604020202020204" pitchFamily="34" charset="0"/>
              <a:buChar char="•"/>
            </a:pPr>
            <a:r>
              <a:rPr lang="en-US" sz="1067" dirty="0">
                <a:solidFill>
                  <a:srgbClr val="0B0080"/>
                </a:solidFill>
                <a:latin typeface="Arial" panose="020B0604020202020204" pitchFamily="34" charset="0"/>
                <a:hlinkClick r:id="rId42" tooltip="Accessibility"/>
              </a:rPr>
              <a:t>accessibility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222222"/>
                </a:solidFill>
                <a:latin typeface="Arial" panose="020B0604020202020204" pitchFamily="34" charset="0"/>
              </a:rPr>
              <a:t>accountability</a:t>
            </a:r>
          </a:p>
          <a:p>
            <a:pPr>
              <a:buFont typeface="Arial" panose="020B0604020202020204" pitchFamily="34" charset="0"/>
              <a:buChar char="•"/>
            </a:pPr>
            <a:r>
              <a:rPr lang="en-US" sz="1067" dirty="0">
                <a:solidFill>
                  <a:srgbClr val="0B0080"/>
                </a:solidFill>
                <a:latin typeface="Arial" panose="020B0604020202020204" pitchFamily="34" charset="0"/>
                <a:hlinkClick r:id="rId43" tooltip="Accuracy"/>
              </a:rPr>
              <a:t>accuracy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44" tooltip="Adaptation (computer science)"/>
              </a:rPr>
              <a:t>adaptability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222222"/>
                </a:solidFill>
                <a:latin typeface="Arial" panose="020B0604020202020204" pitchFamily="34" charset="0"/>
              </a:rPr>
              <a:t>administrability</a:t>
            </a:r>
          </a:p>
          <a:p>
            <a:pPr>
              <a:buFont typeface="Arial" panose="020B0604020202020204" pitchFamily="34" charset="0"/>
              <a:buChar char="•"/>
            </a:pPr>
            <a:r>
              <a:rPr lang="en-US" sz="1067" dirty="0">
                <a:solidFill>
                  <a:srgbClr val="663366"/>
                </a:solidFill>
                <a:latin typeface="Arial" panose="020B0604020202020204" pitchFamily="34" charset="0"/>
                <a:hlinkClick r:id="rId45" tooltip="wikt:affordability"/>
              </a:rPr>
              <a:t>affordability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46" tooltip="Agility"/>
              </a:rPr>
              <a:t>agility</a:t>
            </a:r>
            <a:r>
              <a:rPr lang="en-US" sz="1067" dirty="0">
                <a:solidFill>
                  <a:srgbClr val="222222"/>
                </a:solidFill>
                <a:latin typeface="Arial" panose="020B0604020202020204" pitchFamily="34" charset="0"/>
              </a:rPr>
              <a:t> </a:t>
            </a:r>
          </a:p>
          <a:p>
            <a:pPr>
              <a:buFont typeface="Arial" panose="020B0604020202020204" pitchFamily="34" charset="0"/>
              <a:buChar char="•"/>
            </a:pPr>
            <a:r>
              <a:rPr lang="en-US" sz="1067" dirty="0">
                <a:solidFill>
                  <a:srgbClr val="0B0080"/>
                </a:solidFill>
                <a:latin typeface="Arial" panose="020B0604020202020204" pitchFamily="34" charset="0"/>
                <a:hlinkClick r:id="rId47" tooltip="Auditability"/>
              </a:rPr>
              <a:t>auditability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48" tooltip="Autonomy"/>
              </a:rPr>
              <a:t>autonomy</a:t>
            </a:r>
            <a:r>
              <a:rPr lang="en-US" sz="1067" dirty="0">
                <a:solidFill>
                  <a:srgbClr val="222222"/>
                </a:solidFill>
                <a:latin typeface="Arial" panose="020B0604020202020204" pitchFamily="34" charset="0"/>
              </a:rPr>
              <a:t> </a:t>
            </a:r>
          </a:p>
          <a:p>
            <a:pPr>
              <a:buFont typeface="Arial" panose="020B0604020202020204" pitchFamily="34" charset="0"/>
              <a:buChar char="•"/>
            </a:pPr>
            <a:r>
              <a:rPr lang="en-US" sz="1067" dirty="0">
                <a:solidFill>
                  <a:srgbClr val="0B0080"/>
                </a:solidFill>
                <a:latin typeface="Arial" panose="020B0604020202020204" pitchFamily="34" charset="0"/>
                <a:hlinkClick r:id="rId49" tooltip="Availability"/>
              </a:rPr>
              <a:t>availability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50" tooltip="wikt:compatibility"/>
              </a:rPr>
              <a:t>compatibility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51" tooltip="Composability"/>
              </a:rPr>
              <a:t>composability</a:t>
            </a:r>
            <a:r>
              <a:rPr lang="en-US" sz="1067" dirty="0">
                <a:solidFill>
                  <a:srgbClr val="222222"/>
                </a:solidFill>
                <a:latin typeface="Arial" panose="020B0604020202020204" pitchFamily="34" charset="0"/>
              </a:rPr>
              <a:t> </a:t>
            </a:r>
          </a:p>
          <a:p>
            <a:pPr>
              <a:buFont typeface="Arial" panose="020B0604020202020204" pitchFamily="34" charset="0"/>
              <a:buChar char="•"/>
            </a:pPr>
            <a:r>
              <a:rPr lang="en-US" sz="1067" dirty="0">
                <a:solidFill>
                  <a:srgbClr val="663366"/>
                </a:solidFill>
                <a:latin typeface="Arial" panose="020B0604020202020204" pitchFamily="34" charset="0"/>
                <a:hlinkClick r:id="rId52" tooltip="wikt:configurability"/>
              </a:rPr>
              <a:t>configurability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53" tooltip="Correctness (computer science)"/>
              </a:rPr>
              <a:t>correctness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54" tooltip="Credibility"/>
              </a:rPr>
              <a:t>credibility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55" tooltip="wikt:customizability"/>
              </a:rPr>
              <a:t>customizability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err="1">
                <a:solidFill>
                  <a:srgbClr val="222222"/>
                </a:solidFill>
                <a:latin typeface="Arial" panose="020B0604020202020204" pitchFamily="34" charset="0"/>
              </a:rPr>
              <a:t>debugability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56" tooltip="wikt:degradability"/>
              </a:rPr>
              <a:t>degradability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57" tooltip="wikt:determinable"/>
              </a:rPr>
              <a:t>determinability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58" tooltip="wikt:demonstrability"/>
              </a:rPr>
              <a:t>demonstrability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59" tooltip="Dependability"/>
              </a:rPr>
              <a:t>dependability</a:t>
            </a:r>
            <a:endParaRPr lang="en-US" sz="1067"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89641" y="1693334"/>
            <a:ext cx="4064000" cy="3196068"/>
          </a:xfrm>
          <a:prstGeom prst="rect">
            <a:avLst/>
          </a:prstGeom>
        </p:spPr>
        <p:txBody>
          <a:bodyPr>
            <a:spAutoFit/>
          </a:bodyPr>
          <a:lstStyle/>
          <a:p>
            <a:pPr>
              <a:buFont typeface="Arial" panose="020B0604020202020204" pitchFamily="34" charset="0"/>
              <a:buChar char="•"/>
            </a:pPr>
            <a:r>
              <a:rPr lang="en-US" sz="1067" u="sng" dirty="0">
                <a:solidFill>
                  <a:srgbClr val="663366"/>
                </a:solidFill>
                <a:latin typeface="Arial" panose="020B0604020202020204" pitchFamily="34" charset="0"/>
                <a:hlinkClick r:id="rId60" tooltip="wikt:mobility"/>
              </a:rPr>
              <a:t>mobility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61" tooltip="wikt:modifiability"/>
              </a:rPr>
              <a:t>modifiability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2" tooltip="Modularity (programming)"/>
              </a:rPr>
              <a:t>modularity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3" tooltip="Operability"/>
              </a:rPr>
              <a:t>operability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4" tooltip="Orthogonality"/>
              </a:rPr>
              <a:t>orthogonality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5" tooltip="Software portability"/>
              </a:rPr>
              <a:t>portability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6" tooltip="Precision (computer science)"/>
              </a:rPr>
              <a:t>precision</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7" tooltip="Predictability"/>
              </a:rPr>
              <a:t>predictability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68" tooltip="Capability (systems engineering)"/>
              </a:rPr>
              <a:t>process capabilities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69" tooltip="wikt:producibility"/>
              </a:rPr>
              <a:t>producibility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70" tooltip="wikt:provability"/>
              </a:rPr>
              <a:t>provability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663366"/>
                </a:solidFill>
                <a:latin typeface="Arial" panose="020B0604020202020204" pitchFamily="34" charset="0"/>
                <a:hlinkClick r:id="rId71" tooltip="wikt:recoverability"/>
              </a:rPr>
              <a:t>recoverability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2" tooltip="Relevance"/>
              </a:rPr>
              <a:t>relevance</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3" tooltip="Reliability (computer networking)"/>
              </a:rPr>
              <a:t>reliability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4" tooltip="Repeatability"/>
              </a:rPr>
              <a:t>repeatability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5" tooltip="Reproducibility"/>
              </a:rPr>
              <a:t>reproducibility</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6" tooltip="Resilience (engineering and construction)"/>
              </a:rPr>
              <a:t>resilience</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7" tooltip="Responsiveness"/>
              </a:rPr>
              <a:t>responsiveness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78" tooltip="Reusability"/>
              </a:rPr>
              <a:t>reusability</a:t>
            </a:r>
            <a:r>
              <a:rPr lang="en-US" sz="1067" dirty="0">
                <a:solidFill>
                  <a:srgbClr val="222222"/>
                </a:solidFill>
                <a:latin typeface="Arial" panose="020B0604020202020204" pitchFamily="34" charset="0"/>
              </a:rPr>
              <a:t> [</a:t>
            </a:r>
            <a:r>
              <a:rPr lang="en-US" sz="1067" dirty="0" err="1">
                <a:solidFill>
                  <a:srgbClr val="222222"/>
                </a:solidFill>
                <a:latin typeface="Arial" panose="020B0604020202020204" pitchFamily="34" charset="0"/>
              </a:rPr>
              <a:t>Erl</a:t>
            </a:r>
            <a:r>
              <a:rPr lang="en-US" sz="1067" dirty="0">
                <a:solidFill>
                  <a:srgbClr val="222222"/>
                </a:solidFill>
                <a:latin typeface="Arial" panose="020B0604020202020204" pitchFamily="34" charset="0"/>
              </a:rPr>
              <a:t>]</a:t>
            </a:r>
          </a:p>
          <a:p>
            <a:pPr>
              <a:buFont typeface="Arial" panose="020B0604020202020204" pitchFamily="34" charset="0"/>
              <a:buChar char="•"/>
            </a:pPr>
            <a:r>
              <a:rPr lang="en-US" sz="1067" dirty="0">
                <a:solidFill>
                  <a:srgbClr val="0B0080"/>
                </a:solidFill>
                <a:latin typeface="Arial" panose="020B0604020202020204" pitchFamily="34" charset="0"/>
                <a:hlinkClick r:id="rId79" tooltip="Robustness (computer science)"/>
              </a:rPr>
              <a:t>robustness</a:t>
            </a:r>
            <a:endParaRPr lang="en-US" sz="1067" dirty="0">
              <a:solidFill>
                <a:srgbClr val="222222"/>
              </a:solidFill>
              <a:latin typeface="Arial" panose="020B0604020202020204" pitchFamily="34" charset="0"/>
            </a:endParaRPr>
          </a:p>
          <a:p>
            <a:pPr>
              <a:buFont typeface="Arial" panose="020B0604020202020204" pitchFamily="34" charset="0"/>
              <a:buChar char="•"/>
            </a:pPr>
            <a:r>
              <a:rPr lang="en-US" sz="1067" dirty="0">
                <a:solidFill>
                  <a:srgbClr val="0B0080"/>
                </a:solidFill>
                <a:latin typeface="Arial" panose="020B0604020202020204" pitchFamily="34" charset="0"/>
                <a:hlinkClick r:id="rId80" tooltip="Safety"/>
              </a:rPr>
              <a:t>safety</a:t>
            </a:r>
            <a:endParaRPr lang="en-US" sz="1067"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914084" y="858695"/>
            <a:ext cx="4543231" cy="240963"/>
          </a:xfrm>
          <a:prstGeom prst="rect">
            <a:avLst/>
          </a:prstGeom>
          <a:noFill/>
        </p:spPr>
        <p:txBody>
          <a:bodyPr wrap="none" rtlCol="0">
            <a:spAutoFit/>
          </a:bodyPr>
          <a:lstStyle/>
          <a:p>
            <a:r>
              <a:rPr lang="en-US" sz="1067" dirty="0"/>
              <a:t>Ref: https://</a:t>
            </a:r>
            <a:r>
              <a:rPr lang="en-US" sz="1067" dirty="0" err="1"/>
              <a:t>en.wikipedia.org</a:t>
            </a:r>
            <a:r>
              <a:rPr lang="en-US" sz="1067" dirty="0"/>
              <a:t>/wiki/</a:t>
            </a:r>
            <a:r>
              <a:rPr lang="en-US" sz="1067" dirty="0" err="1"/>
              <a:t>List_of_system_quality_attributes</a:t>
            </a:r>
            <a:endParaRPr lang="en-US" sz="1067"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197600" y="223606"/>
            <a:ext cx="1483479" cy="1270179"/>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711200" y="5207168"/>
            <a:ext cx="7653867" cy="592342"/>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Addresses </a:t>
            </a:r>
          </a:p>
        </p:txBody>
      </p:sp>
      <p:sp>
        <p:nvSpPr>
          <p:cNvPr id="3" name="Content Placeholder 2"/>
          <p:cNvSpPr>
            <a:spLocks noGrp="1"/>
          </p:cNvSpPr>
          <p:nvPr>
            <p:ph sz="quarter" idx="1"/>
          </p:nvPr>
        </p:nvSpPr>
        <p:spPr>
          <a:xfrm>
            <a:off x="555810" y="998071"/>
            <a:ext cx="7847107" cy="4501780"/>
          </a:xfrm>
        </p:spPr>
        <p:txBody>
          <a:bodyPr/>
          <a:lstStyle/>
          <a:p>
            <a:pPr>
              <a:spcAft>
                <a:spcPts val="600"/>
              </a:spcAft>
            </a:pPr>
            <a:r>
              <a:rPr lang="en-US" sz="2000" dirty="0"/>
              <a:t>A service exists on a host and is identified by its port. </a:t>
            </a:r>
          </a:p>
          <a:p>
            <a:pPr>
              <a:spcAft>
                <a:spcPts val="600"/>
              </a:spcAft>
            </a:pPr>
            <a:r>
              <a:rPr lang="en-US" sz="2000" dirty="0"/>
              <a:t>A port is a number [1 – 65,535] assigned to a specific process.</a:t>
            </a:r>
          </a:p>
          <a:p>
            <a:pPr>
              <a:spcAft>
                <a:spcPts val="600"/>
              </a:spcAft>
            </a:pPr>
            <a:r>
              <a:rPr lang="en-US" sz="2000" dirty="0"/>
              <a:t>To send a message to a server you send it to the port for that service of the host that it is running on. </a:t>
            </a:r>
          </a:p>
          <a:p>
            <a:pPr>
              <a:spcAft>
                <a:spcPts val="600"/>
              </a:spcAft>
            </a:pPr>
            <a:r>
              <a:rPr lang="en-US" sz="2000" dirty="0"/>
              <a:t>Certain of these ports are "well known” (e.g., http: 80) </a:t>
            </a:r>
          </a:p>
          <a:p>
            <a:pPr>
              <a:spcAft>
                <a:spcPts val="600"/>
              </a:spcAft>
            </a:pPr>
            <a:r>
              <a:rPr lang="en-US" sz="2000" dirty="0"/>
              <a:t>Ports in the region 1-255 are reserved by the IETF (Internet Engineering Task Force). The system may reserve more. User processes (in Unix) may have their own ports above 1023.</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60</a:t>
            </a:fld>
            <a:endParaRPr lang="en-US"/>
          </a:p>
        </p:txBody>
      </p:sp>
    </p:spTree>
    <p:extLst>
      <p:ext uri="{BB962C8B-B14F-4D97-AF65-F5344CB8AC3E}">
        <p14:creationId xmlns:p14="http://schemas.microsoft.com/office/powerpoint/2010/main" val="371130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Sockets</a:t>
            </a:r>
          </a:p>
        </p:txBody>
      </p:sp>
      <p:sp>
        <p:nvSpPr>
          <p:cNvPr id="3" name="Content Placeholder 2"/>
          <p:cNvSpPr>
            <a:spLocks noGrp="1"/>
          </p:cNvSpPr>
          <p:nvPr>
            <p:ph sz="quarter" idx="1"/>
          </p:nvPr>
        </p:nvSpPr>
        <p:spPr>
          <a:xfrm>
            <a:off x="561788" y="865762"/>
            <a:ext cx="7315200" cy="4634089"/>
          </a:xfrm>
        </p:spPr>
        <p:txBody>
          <a:bodyPr/>
          <a:lstStyle/>
          <a:p>
            <a:pPr>
              <a:spcAft>
                <a:spcPts val="600"/>
              </a:spcAft>
            </a:pPr>
            <a:r>
              <a:rPr lang="en-US" sz="2000" dirty="0"/>
              <a:t>A socket is a reliable connection for the transmission of data between two hosts. </a:t>
            </a:r>
          </a:p>
          <a:p>
            <a:pPr>
              <a:spcAft>
                <a:spcPts val="600"/>
              </a:spcAft>
            </a:pPr>
            <a:r>
              <a:rPr lang="en-US" sz="2000" dirty="0"/>
              <a:t>Sockets isolate programmers from the details of packet encodings, lost and retransmitted packets, and packets that arrive out of order. </a:t>
            </a:r>
          </a:p>
          <a:p>
            <a:pPr>
              <a:spcAft>
                <a:spcPts val="600"/>
              </a:spcAft>
            </a:pPr>
            <a:r>
              <a:rPr lang="en-US" sz="2000" dirty="0"/>
              <a:t>A socket programming construct  can make use of either the TCP or UDP protocol. </a:t>
            </a:r>
          </a:p>
          <a:p>
            <a:pPr>
              <a:spcAft>
                <a:spcPts val="600"/>
              </a:spcAft>
            </a:pPr>
            <a:r>
              <a:rPr lang="en-US" sz="2000" dirty="0"/>
              <a:t>Sockets that use TCP are termed </a:t>
            </a:r>
            <a:r>
              <a:rPr lang="en-US" sz="2000" i="1" dirty="0"/>
              <a:t>stream sockets,  </a:t>
            </a:r>
            <a:r>
              <a:rPr lang="en-US" sz="2000" dirty="0"/>
              <a:t>while sockets that use UDP for transport are known as </a:t>
            </a:r>
            <a:r>
              <a:rPr lang="en-US" sz="2000" i="1" dirty="0"/>
              <a:t>datagram sockets.</a:t>
            </a:r>
            <a:endParaRPr lang="en-US" sz="2000" dirty="0"/>
          </a:p>
          <a:p>
            <a:pPr>
              <a:spcAft>
                <a:spcPts val="600"/>
              </a:spcAft>
            </a:pPr>
            <a:r>
              <a:rPr lang="en-US" sz="2000" dirty="0"/>
              <a:t>There are limits. Sockets are more likely to throw </a:t>
            </a:r>
            <a:r>
              <a:rPr lang="en-US" sz="2000" dirty="0" err="1"/>
              <a:t>IOExceptions</a:t>
            </a:r>
            <a:r>
              <a:rPr lang="en-US" sz="2000" dirty="0"/>
              <a:t> than files, for example.</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61</a:t>
            </a:fld>
            <a:endParaRPr lang="en-US"/>
          </a:p>
        </p:txBody>
      </p:sp>
    </p:spTree>
    <p:extLst>
      <p:ext uri="{BB962C8B-B14F-4D97-AF65-F5344CB8AC3E}">
        <p14:creationId xmlns:p14="http://schemas.microsoft.com/office/powerpoint/2010/main" val="2111746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7867" y="1422400"/>
            <a:ext cx="4303157" cy="2980267"/>
          </a:xfrm>
          <a:prstGeom prst="rect">
            <a:avLst/>
          </a:prstGeom>
        </p:spPr>
      </p:pic>
      <p:sp>
        <p:nvSpPr>
          <p:cNvPr id="2" name="Title 1"/>
          <p:cNvSpPr>
            <a:spLocks noGrp="1"/>
          </p:cNvSpPr>
          <p:nvPr>
            <p:ph type="title"/>
          </p:nvPr>
        </p:nvSpPr>
        <p:spPr/>
        <p:txBody>
          <a:bodyPr/>
          <a:lstStyle/>
          <a:p>
            <a:r>
              <a:rPr lang="en-US" dirty="0"/>
              <a:t>Peer-to-peer Protocol Stacks</a:t>
            </a:r>
          </a:p>
        </p:txBody>
      </p:sp>
      <p:sp>
        <p:nvSpPr>
          <p:cNvPr id="3" name="Content Placeholder 2"/>
          <p:cNvSpPr>
            <a:spLocks noGrp="1"/>
          </p:cNvSpPr>
          <p:nvPr>
            <p:ph sz="quarter" idx="1"/>
          </p:nvPr>
        </p:nvSpPr>
        <p:spPr>
          <a:xfrm>
            <a:off x="561788" y="1012016"/>
            <a:ext cx="3454400" cy="4389120"/>
          </a:xfrm>
        </p:spPr>
        <p:txBody>
          <a:bodyPr/>
          <a:lstStyle/>
          <a:p>
            <a:r>
              <a:rPr lang="en-US" sz="1600" dirty="0"/>
              <a:t>The lowest layer (network access) handles communication between two computers </a:t>
            </a:r>
          </a:p>
          <a:p>
            <a:r>
              <a:rPr lang="en-US" sz="1600" dirty="0"/>
              <a:t>The internet layer handles routing of packets across the network</a:t>
            </a:r>
          </a:p>
          <a:p>
            <a:r>
              <a:rPr lang="en-US" sz="1600" dirty="0"/>
              <a:t>The transport layer guarantees that packets are error-free and that they are received in the same order as they are sent </a:t>
            </a:r>
          </a:p>
          <a:p>
            <a:r>
              <a:rPr lang="en-US" sz="1600" dirty="0"/>
              <a:t>The application layer supports application-speciﬁc protocols </a:t>
            </a:r>
          </a:p>
          <a:p>
            <a:pPr lvl="1"/>
            <a:r>
              <a:rPr lang="en-US" sz="1333" dirty="0"/>
              <a:t>E.g. HTTP, SMTP, FTP, ... </a:t>
            </a:r>
          </a:p>
          <a:p>
            <a:endParaRPr lang="en-US" sz="1600"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62</a:t>
            </a:fld>
            <a:endParaRPr lang="en-US"/>
          </a:p>
        </p:txBody>
      </p:sp>
    </p:spTree>
    <p:extLst>
      <p:ext uri="{BB962C8B-B14F-4D97-AF65-F5344CB8AC3E}">
        <p14:creationId xmlns:p14="http://schemas.microsoft.com/office/powerpoint/2010/main" val="2502369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Operations</a:t>
            </a:r>
          </a:p>
        </p:txBody>
      </p:sp>
      <p:sp>
        <p:nvSpPr>
          <p:cNvPr id="3" name="Content Placeholder 2"/>
          <p:cNvSpPr>
            <a:spLocks noGrp="1"/>
          </p:cNvSpPr>
          <p:nvPr>
            <p:ph sz="quarter" idx="1"/>
          </p:nvPr>
        </p:nvSpPr>
        <p:spPr/>
        <p:txBody>
          <a:bodyPr/>
          <a:lstStyle/>
          <a:p>
            <a:r>
              <a:rPr lang="en-US" sz="2000" dirty="0"/>
              <a:t>There are four fundamental operations a socket performs. These are: </a:t>
            </a:r>
          </a:p>
          <a:p>
            <a:pPr marL="1200150" lvl="2" indent="-342900">
              <a:buFont typeface="+mj-lt"/>
              <a:buAutoNum type="arabicPeriod"/>
            </a:pPr>
            <a:r>
              <a:rPr lang="en-US" sz="1800" dirty="0"/>
              <a:t>Connect to a remote machine </a:t>
            </a:r>
          </a:p>
          <a:p>
            <a:pPr marL="1200150" lvl="2" indent="-342900">
              <a:buFont typeface="+mj-lt"/>
              <a:buAutoNum type="arabicPeriod"/>
            </a:pPr>
            <a:r>
              <a:rPr lang="en-US" sz="1800" dirty="0"/>
              <a:t>Send data </a:t>
            </a:r>
          </a:p>
          <a:p>
            <a:pPr marL="1200150" lvl="2" indent="-342900">
              <a:buFont typeface="+mj-lt"/>
              <a:buAutoNum type="arabicPeriod"/>
            </a:pPr>
            <a:r>
              <a:rPr lang="en-US" sz="1800" dirty="0"/>
              <a:t>Receive data </a:t>
            </a:r>
          </a:p>
          <a:p>
            <a:pPr marL="1200150" lvl="2" indent="-342900">
              <a:buFont typeface="+mj-lt"/>
              <a:buAutoNum type="arabicPeriod"/>
            </a:pPr>
            <a:r>
              <a:rPr lang="en-US" sz="1800" dirty="0"/>
              <a:t>Close the connection </a:t>
            </a:r>
          </a:p>
          <a:p>
            <a:r>
              <a:rPr lang="en-US" sz="2000" dirty="0"/>
              <a:t>A socket may not be connected to more than one host at a time. </a:t>
            </a:r>
          </a:p>
          <a:p>
            <a:r>
              <a:rPr lang="en-US" sz="2000" dirty="0"/>
              <a:t>A socket may not reconnect after it is closed.</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63</a:t>
            </a:fld>
            <a:endParaRPr lang="en-US"/>
          </a:p>
        </p:txBody>
      </p:sp>
    </p:spTree>
    <p:extLst>
      <p:ext uri="{BB962C8B-B14F-4D97-AF65-F5344CB8AC3E}">
        <p14:creationId xmlns:p14="http://schemas.microsoft.com/office/powerpoint/2010/main" val="3923853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java.net.Socket</a:t>
            </a:r>
            <a:r>
              <a:rPr lang="en-US" dirty="0"/>
              <a:t> class </a:t>
            </a:r>
          </a:p>
        </p:txBody>
      </p:sp>
      <p:sp>
        <p:nvSpPr>
          <p:cNvPr id="3" name="Content Placeholder 2"/>
          <p:cNvSpPr>
            <a:spLocks noGrp="1"/>
          </p:cNvSpPr>
          <p:nvPr>
            <p:ph sz="quarter" idx="1"/>
          </p:nvPr>
        </p:nvSpPr>
        <p:spPr/>
        <p:txBody>
          <a:bodyPr/>
          <a:lstStyle/>
          <a:p>
            <a:r>
              <a:rPr lang="en-US" sz="2000" dirty="0"/>
              <a:t>The </a:t>
            </a:r>
            <a:r>
              <a:rPr lang="en-US" sz="2000" dirty="0" err="1">
                <a:solidFill>
                  <a:srgbClr val="D1039B"/>
                </a:solidFill>
                <a:latin typeface="Courier" pitchFamily="2" charset="0"/>
              </a:rPr>
              <a:t>java.net.Socket</a:t>
            </a:r>
            <a:r>
              <a:rPr lang="en-US" sz="2000" dirty="0">
                <a:solidFill>
                  <a:srgbClr val="D1039B"/>
                </a:solidFill>
                <a:latin typeface="Courier" pitchFamily="2" charset="0"/>
              </a:rPr>
              <a:t> </a:t>
            </a:r>
            <a:r>
              <a:rPr lang="en-US" sz="2000" dirty="0"/>
              <a:t>class allows you to create socket objects that perform all four fundamental socket operations.</a:t>
            </a:r>
          </a:p>
          <a:p>
            <a:pPr marL="0" indent="0">
              <a:buNone/>
            </a:pPr>
            <a:endParaRPr lang="en-US" sz="2000" dirty="0"/>
          </a:p>
          <a:p>
            <a:r>
              <a:rPr lang="en-US" sz="2000" dirty="0"/>
              <a:t>You can connect to remote machines; you can send data; you can receive data; you can close the connection.</a:t>
            </a:r>
          </a:p>
          <a:p>
            <a:endParaRPr lang="en-US" sz="2000" dirty="0"/>
          </a:p>
          <a:p>
            <a:r>
              <a:rPr lang="en-US" sz="2000" dirty="0"/>
              <a:t>Each </a:t>
            </a:r>
            <a:r>
              <a:rPr lang="en-US" sz="2000" dirty="0">
                <a:solidFill>
                  <a:srgbClr val="D1039B"/>
                </a:solidFill>
                <a:latin typeface="Courier" pitchFamily="2" charset="0"/>
              </a:rPr>
              <a:t>Socket</a:t>
            </a:r>
            <a:r>
              <a:rPr lang="en-US" sz="2000" dirty="0"/>
              <a:t> object is associated with exactly one remote host. To connect to a different host, you must create a new </a:t>
            </a:r>
            <a:r>
              <a:rPr lang="en-US" sz="2000" dirty="0">
                <a:solidFill>
                  <a:srgbClr val="D1039B"/>
                </a:solidFill>
                <a:latin typeface="Courier" pitchFamily="2" charset="0"/>
              </a:rPr>
              <a:t>Socket</a:t>
            </a:r>
            <a:r>
              <a:rPr lang="en-US" sz="2000" dirty="0"/>
              <a:t> object.</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64</a:t>
            </a:fld>
            <a:endParaRPr lang="en-US"/>
          </a:p>
        </p:txBody>
      </p:sp>
    </p:spTree>
    <p:extLst>
      <p:ext uri="{BB962C8B-B14F-4D97-AF65-F5344CB8AC3E}">
        <p14:creationId xmlns:p14="http://schemas.microsoft.com/office/powerpoint/2010/main" val="227996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and Receiving Data </a:t>
            </a:r>
          </a:p>
        </p:txBody>
      </p:sp>
      <p:sp>
        <p:nvSpPr>
          <p:cNvPr id="3" name="Content Placeholder 2"/>
          <p:cNvSpPr>
            <a:spLocks noGrp="1"/>
          </p:cNvSpPr>
          <p:nvPr>
            <p:ph sz="quarter" idx="1"/>
          </p:nvPr>
        </p:nvSpPr>
        <p:spPr>
          <a:xfrm>
            <a:off x="525930" y="956235"/>
            <a:ext cx="7853082" cy="4389120"/>
          </a:xfrm>
        </p:spPr>
        <p:txBody>
          <a:bodyPr/>
          <a:lstStyle/>
          <a:p>
            <a:r>
              <a:rPr lang="en-US" sz="2133" dirty="0"/>
              <a:t>Data is sent and received with output and input streams.</a:t>
            </a:r>
          </a:p>
          <a:p>
            <a:endParaRPr lang="en-US" sz="2133" dirty="0"/>
          </a:p>
          <a:p>
            <a:r>
              <a:rPr lang="en-US" sz="2133" dirty="0"/>
              <a:t>There are methods to get an input stream for a socket and an output stream for the socket. </a:t>
            </a:r>
          </a:p>
          <a:p>
            <a:pPr marL="0" indent="0">
              <a:buNone/>
            </a:pPr>
            <a:r>
              <a:rPr lang="en-US" sz="2133" dirty="0"/>
              <a:t>    </a:t>
            </a:r>
            <a:r>
              <a:rPr lang="en-US" sz="1600" dirty="0">
                <a:latin typeface="Courier" pitchFamily="2" charset="0"/>
              </a:rPr>
              <a:t>public </a:t>
            </a:r>
            <a:r>
              <a:rPr lang="en-US" sz="1600" dirty="0" err="1">
                <a:latin typeface="Courier" pitchFamily="2" charset="0"/>
              </a:rPr>
              <a:t>InputStream</a:t>
            </a:r>
            <a:r>
              <a:rPr lang="en-US" sz="1600" dirty="0">
                <a:latin typeface="Courier" pitchFamily="2" charset="0"/>
              </a:rPr>
              <a:t> </a:t>
            </a:r>
            <a:r>
              <a:rPr lang="en-US" sz="1600" dirty="0" err="1">
                <a:latin typeface="Courier" pitchFamily="2" charset="0"/>
              </a:rPr>
              <a:t>getInputStream</a:t>
            </a:r>
            <a:r>
              <a:rPr lang="en-US" sz="1600" dirty="0">
                <a:latin typeface="Courier" pitchFamily="2" charset="0"/>
              </a:rPr>
              <a:t>() throws </a:t>
            </a:r>
            <a:r>
              <a:rPr lang="en-US" sz="1600" dirty="0" err="1">
                <a:latin typeface="Courier" pitchFamily="2" charset="0"/>
              </a:rPr>
              <a:t>IOException</a:t>
            </a:r>
            <a:r>
              <a:rPr lang="en-US" sz="1600" dirty="0">
                <a:latin typeface="Courier" pitchFamily="2" charset="0"/>
              </a:rPr>
              <a:t> </a:t>
            </a:r>
          </a:p>
          <a:p>
            <a:pPr marL="0" indent="0">
              <a:buNone/>
            </a:pPr>
            <a:r>
              <a:rPr lang="en-US" sz="1600" dirty="0">
                <a:latin typeface="Courier" pitchFamily="2" charset="0"/>
              </a:rPr>
              <a:t>   public </a:t>
            </a:r>
            <a:r>
              <a:rPr lang="en-US" sz="1600" dirty="0" err="1">
                <a:latin typeface="Courier" pitchFamily="2" charset="0"/>
              </a:rPr>
              <a:t>OutputStream</a:t>
            </a:r>
            <a:r>
              <a:rPr lang="en-US" sz="1600" dirty="0">
                <a:latin typeface="Courier" pitchFamily="2" charset="0"/>
              </a:rPr>
              <a:t> </a:t>
            </a:r>
            <a:r>
              <a:rPr lang="en-US" sz="1600" dirty="0" err="1">
                <a:latin typeface="Courier" pitchFamily="2" charset="0"/>
              </a:rPr>
              <a:t>getOutputStream</a:t>
            </a:r>
            <a:r>
              <a:rPr lang="en-US" sz="1600" dirty="0">
                <a:latin typeface="Courier" pitchFamily="2" charset="0"/>
              </a:rPr>
              <a:t>() throws </a:t>
            </a:r>
            <a:r>
              <a:rPr lang="en-US" sz="1600" dirty="0" err="1">
                <a:latin typeface="Courier" pitchFamily="2" charset="0"/>
              </a:rPr>
              <a:t>IOException</a:t>
            </a:r>
            <a:r>
              <a:rPr lang="en-US" sz="1600" dirty="0">
                <a:latin typeface="Courier" pitchFamily="2" charset="0"/>
              </a:rPr>
              <a:t> </a:t>
            </a:r>
          </a:p>
          <a:p>
            <a:endParaRPr lang="en-US" sz="2133" dirty="0"/>
          </a:p>
          <a:p>
            <a:r>
              <a:rPr lang="en-US" sz="2133" dirty="0"/>
              <a:t>There's also a method to close a socket: </a:t>
            </a:r>
          </a:p>
          <a:p>
            <a:pPr marL="244126" lvl="1" indent="0">
              <a:buNone/>
            </a:pPr>
            <a:r>
              <a:rPr lang="en-US" sz="1778" dirty="0">
                <a:latin typeface="Courier" pitchFamily="2" charset="0"/>
              </a:rPr>
              <a:t> public synchronized void close() throws </a:t>
            </a:r>
            <a:r>
              <a:rPr lang="en-US" sz="1778" dirty="0" err="1">
                <a:latin typeface="Courier" pitchFamily="2" charset="0"/>
              </a:rPr>
              <a:t>IOException</a:t>
            </a:r>
            <a:r>
              <a:rPr lang="en-US" sz="1778" dirty="0">
                <a:latin typeface="Courier" pitchFamily="2" charset="0"/>
              </a:rPr>
              <a:t>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65</a:t>
            </a:fld>
            <a:endParaRPr lang="en-US" dirty="0"/>
          </a:p>
        </p:txBody>
      </p:sp>
    </p:spTree>
    <p:extLst>
      <p:ext uri="{BB962C8B-B14F-4D97-AF65-F5344CB8AC3E}">
        <p14:creationId xmlns:p14="http://schemas.microsoft.com/office/powerpoint/2010/main" val="2100006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and Receiving Data </a:t>
            </a:r>
          </a:p>
        </p:txBody>
      </p:sp>
      <p:sp>
        <p:nvSpPr>
          <p:cNvPr id="3" name="Content Placeholder 2"/>
          <p:cNvSpPr>
            <a:spLocks noGrp="1"/>
          </p:cNvSpPr>
          <p:nvPr>
            <p:ph sz="quarter" idx="1"/>
          </p:nvPr>
        </p:nvSpPr>
        <p:spPr/>
        <p:txBody>
          <a:bodyPr/>
          <a:lstStyle/>
          <a:p>
            <a:r>
              <a:rPr lang="en-US" sz="2000" dirty="0"/>
              <a:t>Writing Output to a Socket </a:t>
            </a:r>
          </a:p>
          <a:p>
            <a:pPr lvl="1"/>
            <a:r>
              <a:rPr lang="en-US" sz="1600" dirty="0"/>
              <a:t>The </a:t>
            </a:r>
            <a:r>
              <a:rPr lang="en-US" sz="1600" dirty="0" err="1">
                <a:solidFill>
                  <a:srgbClr val="0432FF"/>
                </a:solidFill>
                <a:latin typeface="Courier" pitchFamily="2" charset="0"/>
              </a:rPr>
              <a:t>getOutputStream</a:t>
            </a:r>
            <a:r>
              <a:rPr lang="en-US" sz="1600" dirty="0">
                <a:solidFill>
                  <a:srgbClr val="0432FF"/>
                </a:solidFill>
                <a:latin typeface="Courier" pitchFamily="2" charset="0"/>
              </a:rPr>
              <a:t>()</a:t>
            </a:r>
            <a:r>
              <a:rPr lang="en-US" sz="1600" dirty="0">
                <a:solidFill>
                  <a:srgbClr val="0432FF"/>
                </a:solidFill>
              </a:rPr>
              <a:t> </a:t>
            </a:r>
            <a:r>
              <a:rPr lang="en-US" sz="1600" dirty="0"/>
              <a:t>method returns an </a:t>
            </a:r>
            <a:r>
              <a:rPr lang="en-US" sz="1600" dirty="0" err="1">
                <a:solidFill>
                  <a:srgbClr val="D1039B"/>
                </a:solidFill>
                <a:latin typeface="Courier" pitchFamily="2" charset="0"/>
              </a:rPr>
              <a:t>OutputStream</a:t>
            </a:r>
            <a:r>
              <a:rPr lang="en-US" sz="1600" dirty="0"/>
              <a:t> which writes data to the socket. </a:t>
            </a:r>
          </a:p>
          <a:p>
            <a:pPr lvl="1"/>
            <a:r>
              <a:rPr lang="en-US" sz="1600" dirty="0"/>
              <a:t>Most of the time you'll chain the raw output stream to some other output stream or writer class to more easily handle the data. </a:t>
            </a:r>
          </a:p>
          <a:p>
            <a:endParaRPr lang="en-US" sz="2000" dirty="0"/>
          </a:p>
          <a:p>
            <a:r>
              <a:rPr lang="en-US" sz="2000" dirty="0"/>
              <a:t>Reading Input from a Socket </a:t>
            </a:r>
          </a:p>
          <a:p>
            <a:pPr lvl="1"/>
            <a:r>
              <a:rPr lang="en-US" sz="1600" dirty="0"/>
              <a:t>The </a:t>
            </a:r>
            <a:r>
              <a:rPr lang="en-US" sz="1600" dirty="0" err="1">
                <a:solidFill>
                  <a:srgbClr val="0432FF"/>
                </a:solidFill>
                <a:latin typeface="Courier" pitchFamily="2" charset="0"/>
              </a:rPr>
              <a:t>getInputStream</a:t>
            </a:r>
            <a:r>
              <a:rPr lang="en-US" sz="1600" dirty="0">
                <a:solidFill>
                  <a:srgbClr val="0432FF"/>
                </a:solidFill>
                <a:latin typeface="Courier" pitchFamily="2" charset="0"/>
              </a:rPr>
              <a:t>()</a:t>
            </a:r>
            <a:r>
              <a:rPr lang="en-US" sz="1600" dirty="0">
                <a:latin typeface="Courier" pitchFamily="2" charset="0"/>
              </a:rPr>
              <a:t> </a:t>
            </a:r>
            <a:r>
              <a:rPr lang="en-US" sz="1600" dirty="0"/>
              <a:t>method returns an </a:t>
            </a:r>
            <a:r>
              <a:rPr lang="en-US" sz="1600" dirty="0" err="1">
                <a:solidFill>
                  <a:srgbClr val="D1039B"/>
                </a:solidFill>
                <a:latin typeface="Courier" pitchFamily="2" charset="0"/>
              </a:rPr>
              <a:t>InputStream</a:t>
            </a:r>
            <a:r>
              <a:rPr lang="en-US" sz="1600" dirty="0"/>
              <a:t> which reads data from the socket. </a:t>
            </a:r>
          </a:p>
          <a:p>
            <a:pPr lvl="1"/>
            <a:r>
              <a:rPr lang="en-US" sz="1600" dirty="0"/>
              <a:t>You can use all the normal methods of the </a:t>
            </a:r>
            <a:r>
              <a:rPr lang="en-US" sz="1600" dirty="0" err="1">
                <a:solidFill>
                  <a:srgbClr val="D1039B"/>
                </a:solidFill>
                <a:latin typeface="Courier" pitchFamily="2" charset="0"/>
              </a:rPr>
              <a:t>InputStream</a:t>
            </a:r>
            <a:r>
              <a:rPr lang="en-US" sz="1600" dirty="0"/>
              <a:t> class to read this data. </a:t>
            </a:r>
          </a:p>
          <a:p>
            <a:pPr lvl="1"/>
            <a:r>
              <a:rPr lang="en-US" sz="1600" dirty="0"/>
              <a:t>Most of the time you'll chain the input stream to some other input stream or reader object to more easily handle the data.</a:t>
            </a:r>
          </a:p>
          <a:p>
            <a:endParaRPr lang="en-US" sz="2000" dirty="0"/>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66</a:t>
            </a:fld>
            <a:endParaRPr lang="en-US"/>
          </a:p>
        </p:txBody>
      </p:sp>
    </p:spTree>
    <p:extLst>
      <p:ext uri="{BB962C8B-B14F-4D97-AF65-F5344CB8AC3E}">
        <p14:creationId xmlns:p14="http://schemas.microsoft.com/office/powerpoint/2010/main" val="3376735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Oriented (TCP) </a:t>
            </a:r>
          </a:p>
        </p:txBody>
      </p:sp>
      <p:sp>
        <p:nvSpPr>
          <p:cNvPr id="3" name="Content Placeholder 2"/>
          <p:cNvSpPr>
            <a:spLocks noGrp="1"/>
          </p:cNvSpPr>
          <p:nvPr>
            <p:ph sz="quarter" idx="1"/>
          </p:nvPr>
        </p:nvSpPr>
        <p:spPr/>
        <p:txBody>
          <a:bodyPr/>
          <a:lstStyle/>
          <a:p>
            <a:pPr>
              <a:spcAft>
                <a:spcPts val="600"/>
              </a:spcAft>
            </a:pPr>
            <a:r>
              <a:rPr lang="en-US" sz="2000" dirty="0"/>
              <a:t>One process (server) makes its socket known to the system. This will allow other sockets to find it. </a:t>
            </a:r>
          </a:p>
          <a:p>
            <a:pPr>
              <a:spcAft>
                <a:spcPts val="600"/>
              </a:spcAft>
            </a:pPr>
            <a:r>
              <a:rPr lang="en-US" sz="2000" dirty="0"/>
              <a:t>It then "listens" on this socket to "accept" any incoming messages. </a:t>
            </a:r>
          </a:p>
          <a:p>
            <a:pPr>
              <a:spcAft>
                <a:spcPts val="600"/>
              </a:spcAft>
            </a:pPr>
            <a:r>
              <a:rPr lang="en-US" sz="2000" dirty="0"/>
              <a:t>The other process (client) establishes a network connection to it, and then the two exchange messages. </a:t>
            </a:r>
          </a:p>
          <a:p>
            <a:pPr>
              <a:spcAft>
                <a:spcPts val="600"/>
              </a:spcAft>
            </a:pPr>
            <a:r>
              <a:rPr lang="en-US" sz="2000" dirty="0"/>
              <a:t>As many messages as needed may be sent along this channel, </a:t>
            </a:r>
            <a:r>
              <a:rPr lang="en-US" sz="2000" dirty="0">
                <a:solidFill>
                  <a:srgbClr val="0432FF"/>
                </a:solidFill>
              </a:rPr>
              <a:t>in either direction</a:t>
            </a:r>
            <a:r>
              <a:rPr lang="en-US" sz="2000" dirty="0"/>
              <a:t>. </a:t>
            </a:r>
          </a:p>
          <a:p>
            <a:pPr>
              <a:spcAft>
                <a:spcPts val="600"/>
              </a:spcAft>
            </a:pPr>
            <a:r>
              <a:rPr lang="en-US" sz="2000" dirty="0"/>
              <a:t>The client typically creates a </a:t>
            </a:r>
            <a:r>
              <a:rPr lang="en-US" sz="2000" dirty="0">
                <a:solidFill>
                  <a:srgbClr val="D1039B"/>
                </a:solidFill>
                <a:latin typeface="Courier" pitchFamily="2" charset="0"/>
              </a:rPr>
              <a:t>Socket</a:t>
            </a:r>
            <a:r>
              <a:rPr lang="en-US" sz="2000" dirty="0"/>
              <a:t>, gets I/O streams from it, and then does consecutive writes and reads.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67</a:t>
            </a:fld>
            <a:endParaRPr lang="en-US"/>
          </a:p>
        </p:txBody>
      </p:sp>
    </p:spTree>
    <p:extLst>
      <p:ext uri="{BB962C8B-B14F-4D97-AF65-F5344CB8AC3E}">
        <p14:creationId xmlns:p14="http://schemas.microsoft.com/office/powerpoint/2010/main" val="1556769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68</a:t>
            </a:fld>
            <a:endParaRPr lang="en-US"/>
          </a:p>
        </p:txBody>
      </p:sp>
      <p:pic>
        <p:nvPicPr>
          <p:cNvPr id="6" name="Picture 5"/>
          <p:cNvPicPr>
            <a:picLocks noChangeAspect="1"/>
          </p:cNvPicPr>
          <p:nvPr/>
        </p:nvPicPr>
        <p:blipFill>
          <a:blip r:embed="rId2"/>
          <a:stretch>
            <a:fillRect/>
          </a:stretch>
        </p:blipFill>
        <p:spPr>
          <a:xfrm>
            <a:off x="1951566" y="1210733"/>
            <a:ext cx="5615214" cy="3937000"/>
          </a:xfrm>
          <a:prstGeom prst="rect">
            <a:avLst/>
          </a:prstGeom>
        </p:spPr>
      </p:pic>
    </p:spTree>
    <p:extLst>
      <p:ext uri="{BB962C8B-B14F-4D97-AF65-F5344CB8AC3E}">
        <p14:creationId xmlns:p14="http://schemas.microsoft.com/office/powerpoint/2010/main" val="3306858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example - TimeClient.java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69</a:t>
            </a:fld>
            <a:endParaRPr lang="en-US"/>
          </a:p>
        </p:txBody>
      </p:sp>
      <p:pic>
        <p:nvPicPr>
          <p:cNvPr id="9" name="Picture 8"/>
          <p:cNvPicPr>
            <a:picLocks noChangeAspect="1"/>
          </p:cNvPicPr>
          <p:nvPr/>
        </p:nvPicPr>
        <p:blipFill>
          <a:blip r:embed="rId2"/>
          <a:stretch>
            <a:fillRect/>
          </a:stretch>
        </p:blipFill>
        <p:spPr>
          <a:xfrm>
            <a:off x="1117600" y="1036965"/>
            <a:ext cx="6705600" cy="4521200"/>
          </a:xfrm>
          <a:prstGeom prst="rect">
            <a:avLst/>
          </a:prstGeom>
        </p:spPr>
      </p:pic>
      <p:sp>
        <p:nvSpPr>
          <p:cNvPr id="5" name="Rectangle 4">
            <a:extLst>
              <a:ext uri="{FF2B5EF4-FFF2-40B4-BE49-F238E27FC236}">
                <a16:creationId xmlns:a16="http://schemas.microsoft.com/office/drawing/2014/main" id="{681EFD15-47D9-CF46-B385-A38FA27411AD}"/>
              </a:ext>
            </a:extLst>
          </p:cNvPr>
          <p:cNvSpPr/>
          <p:nvPr/>
        </p:nvSpPr>
        <p:spPr>
          <a:xfrm>
            <a:off x="5452534" y="3860800"/>
            <a:ext cx="1693333" cy="474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18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333067" y="5689600"/>
            <a:ext cx="1693333" cy="406400"/>
          </a:xfrm>
        </p:spPr>
        <p:txBody>
          <a:bodyPr/>
          <a:lstStyle/>
          <a:p>
            <a:fld id="{FB52F525-320B-DF46-8204-EAFC07CB6EDC}" type="slidenum">
              <a:rPr lang="en-US"/>
              <a:pPr/>
              <a:t>7</a:t>
            </a:fld>
            <a:endParaRPr lang="en-US"/>
          </a:p>
        </p:txBody>
      </p:sp>
      <p:sp>
        <p:nvSpPr>
          <p:cNvPr id="475138" name="Rectangle 2"/>
          <p:cNvSpPr>
            <a:spLocks noGrp="1" noChangeArrowheads="1"/>
          </p:cNvSpPr>
          <p:nvPr>
            <p:ph type="title"/>
          </p:nvPr>
        </p:nvSpPr>
        <p:spPr>
          <a:xfrm>
            <a:off x="909796" y="223605"/>
            <a:ext cx="6908800" cy="1016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914084" y="858695"/>
            <a:ext cx="4543231" cy="240963"/>
          </a:xfrm>
          <a:prstGeom prst="rect">
            <a:avLst/>
          </a:prstGeom>
          <a:noFill/>
        </p:spPr>
        <p:txBody>
          <a:bodyPr wrap="none" rtlCol="0">
            <a:spAutoFit/>
          </a:bodyPr>
          <a:lstStyle/>
          <a:p>
            <a:r>
              <a:rPr lang="en-US" sz="1067" dirty="0"/>
              <a:t>Ref: https://</a:t>
            </a:r>
            <a:r>
              <a:rPr lang="en-US" sz="1067" dirty="0" err="1"/>
              <a:t>en.wikipedia.org</a:t>
            </a:r>
            <a:r>
              <a:rPr lang="en-US" sz="1067" dirty="0"/>
              <a:t>/wiki/</a:t>
            </a:r>
            <a:r>
              <a:rPr lang="en-US" sz="1067" dirty="0" err="1"/>
              <a:t>List_of_system_quality_attributes</a:t>
            </a:r>
            <a:endParaRPr lang="en-US" sz="1067"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746437" y="223605"/>
            <a:ext cx="1483479" cy="1270179"/>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949553" y="1731431"/>
            <a:ext cx="7653867" cy="841641"/>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1253067" y="2736920"/>
            <a:ext cx="7653867" cy="2337435"/>
          </a:xfrm>
          <a:prstGeom prst="rect">
            <a:avLst/>
          </a:prstGeom>
          <a:noFill/>
        </p:spPr>
        <p:txBody>
          <a:bodyPr wrap="square" rtlCol="0">
            <a:spAutoFit/>
          </a:bodyPr>
          <a:lstStyle/>
          <a:p>
            <a:pPr marL="304804" indent="-304804">
              <a:buFont typeface="Arial" panose="020B0604020202020204" pitchFamily="34" charset="0"/>
              <a:buChar char="•"/>
            </a:pPr>
            <a:r>
              <a:rPr lang="en-US" dirty="0"/>
              <a:t>Modularity</a:t>
            </a:r>
          </a:p>
          <a:p>
            <a:pPr marL="304804" indent="-304804">
              <a:buFont typeface="Arial" panose="020B0604020202020204" pitchFamily="34" charset="0"/>
              <a:buChar char="•"/>
            </a:pPr>
            <a:r>
              <a:rPr lang="en-US" dirty="0"/>
              <a:t>Maintainability</a:t>
            </a:r>
          </a:p>
          <a:p>
            <a:pPr marL="304804" indent="-304804">
              <a:buFont typeface="Arial" panose="020B0604020202020204" pitchFamily="34" charset="0"/>
              <a:buChar char="•"/>
            </a:pPr>
            <a:r>
              <a:rPr lang="en-US" dirty="0"/>
              <a:t>Testability</a:t>
            </a:r>
          </a:p>
          <a:p>
            <a:pPr marL="304804" indent="-304804">
              <a:buFont typeface="Arial" panose="020B0604020202020204" pitchFamily="34" charset="0"/>
              <a:buChar char="•"/>
            </a:pPr>
            <a:r>
              <a:rPr lang="en-US" dirty="0"/>
              <a:t>Availability</a:t>
            </a:r>
          </a:p>
          <a:p>
            <a:pPr marL="304804" indent="-304804">
              <a:buFont typeface="Arial" panose="020B0604020202020204" pitchFamily="34" charset="0"/>
              <a:buChar char="•"/>
            </a:pPr>
            <a:r>
              <a:rPr lang="en-US" dirty="0" err="1"/>
              <a:t>Deployability</a:t>
            </a:r>
            <a:endParaRPr lang="en-US" dirty="0"/>
          </a:p>
          <a:p>
            <a:pPr marL="304804" indent="-304804">
              <a:buFont typeface="Arial" panose="020B0604020202020204" pitchFamily="34" charset="0"/>
              <a:buChar char="•"/>
            </a:pPr>
            <a:r>
              <a:rPr lang="en-US" dirty="0"/>
              <a:t>Reliability</a:t>
            </a:r>
          </a:p>
          <a:p>
            <a:pPr marL="304804" indent="-304804">
              <a:buFont typeface="Arial" panose="020B0604020202020204" pitchFamily="34" charset="0"/>
              <a:buChar char="•"/>
            </a:pPr>
            <a:r>
              <a:rPr lang="en-US" dirty="0"/>
              <a:t>Scalability</a:t>
            </a:r>
          </a:p>
          <a:p>
            <a:pPr marL="304804" indent="-304804">
              <a:buFont typeface="Arial" panose="020B0604020202020204" pitchFamily="34" charset="0"/>
              <a:buChar char="•"/>
            </a:pPr>
            <a:r>
              <a:rPr lang="en-US" dirty="0"/>
              <a:t>Evolvability</a:t>
            </a:r>
          </a:p>
          <a:p>
            <a:pPr marL="304804" indent="-304804">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3452532" y="4136853"/>
            <a:ext cx="2258119" cy="343043"/>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a:t>
            </a:r>
          </a:p>
        </p:txBody>
      </p:sp>
      <p:sp>
        <p:nvSpPr>
          <p:cNvPr id="3" name="Content Placeholder 2"/>
          <p:cNvSpPr>
            <a:spLocks noGrp="1"/>
          </p:cNvSpPr>
          <p:nvPr>
            <p:ph sz="quarter" idx="1"/>
          </p:nvPr>
        </p:nvSpPr>
        <p:spPr>
          <a:xfrm>
            <a:off x="549835" y="1080380"/>
            <a:ext cx="7315200" cy="4389120"/>
          </a:xfrm>
        </p:spPr>
        <p:txBody>
          <a:bodyPr/>
          <a:lstStyle/>
          <a:p>
            <a:pPr>
              <a:spcAft>
                <a:spcPts val="600"/>
              </a:spcAft>
            </a:pPr>
            <a:r>
              <a:rPr lang="en-US" sz="2000" dirty="0"/>
              <a:t>A server uses a </a:t>
            </a:r>
            <a:r>
              <a:rPr lang="en-US" sz="2000" dirty="0" err="1">
                <a:solidFill>
                  <a:srgbClr val="D1039B"/>
                </a:solidFill>
                <a:latin typeface="Courier" pitchFamily="2" charset="0"/>
              </a:rPr>
              <a:t>ServerSocket</a:t>
            </a:r>
            <a:r>
              <a:rPr lang="en-US" sz="2000" dirty="0"/>
              <a:t> to </a:t>
            </a:r>
            <a:r>
              <a:rPr lang="en-US" sz="2000" dirty="0">
                <a:solidFill>
                  <a:srgbClr val="0432FF"/>
                </a:solidFill>
              </a:rPr>
              <a:t>bind to a port </a:t>
            </a:r>
            <a:r>
              <a:rPr lang="en-US" sz="2000" dirty="0"/>
              <a:t>and</a:t>
            </a:r>
            <a:r>
              <a:rPr lang="en-US" sz="2000" dirty="0">
                <a:solidFill>
                  <a:srgbClr val="0432FF"/>
                </a:solidFill>
              </a:rPr>
              <a:t> listens on it</a:t>
            </a:r>
            <a:r>
              <a:rPr lang="en-US" sz="2000" dirty="0"/>
              <a:t>. </a:t>
            </a:r>
          </a:p>
          <a:p>
            <a:pPr>
              <a:spcAft>
                <a:spcPts val="600"/>
              </a:spcAft>
            </a:pPr>
            <a:r>
              <a:rPr lang="en-US" sz="2000" dirty="0"/>
              <a:t>There are two ends to each connection: the client, that is the host that initiates the connection, and the server, that is the host that responds to the connection. </a:t>
            </a:r>
          </a:p>
          <a:p>
            <a:pPr>
              <a:spcAft>
                <a:spcPts val="600"/>
              </a:spcAft>
            </a:pPr>
            <a:r>
              <a:rPr lang="en-US" sz="2000" dirty="0"/>
              <a:t>Clients and servers are connected by sockets. </a:t>
            </a:r>
          </a:p>
          <a:p>
            <a:pPr>
              <a:spcAft>
                <a:spcPts val="600"/>
              </a:spcAft>
            </a:pPr>
            <a:r>
              <a:rPr lang="en-US" sz="2000" dirty="0"/>
              <a:t>A server waits for other hosts to connect to it. </a:t>
            </a:r>
          </a:p>
          <a:p>
            <a:pPr>
              <a:spcAft>
                <a:spcPts val="600"/>
              </a:spcAft>
            </a:pPr>
            <a:r>
              <a:rPr lang="en-US" sz="2000" dirty="0"/>
              <a:t>When a new client request is accepted, it returns a </a:t>
            </a:r>
            <a:r>
              <a:rPr lang="en-US" sz="2000" dirty="0">
                <a:solidFill>
                  <a:srgbClr val="D1039B"/>
                </a:solidFill>
                <a:latin typeface="Courier" pitchFamily="2" charset="0"/>
              </a:rPr>
              <a:t>Socket</a:t>
            </a:r>
            <a:r>
              <a:rPr lang="en-US" sz="2000" dirty="0"/>
              <a:t> which is connected to the client. </a:t>
            </a:r>
          </a:p>
          <a:p>
            <a:pPr>
              <a:spcAft>
                <a:spcPts val="600"/>
              </a:spcAft>
            </a:pPr>
            <a:r>
              <a:rPr lang="en-US" sz="2000" dirty="0"/>
              <a:t>The server uses this socket to talk to the client, typically reading requests and responding to them.</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70</a:t>
            </a:fld>
            <a:endParaRPr lang="en-US"/>
          </a:p>
        </p:txBody>
      </p:sp>
    </p:spTree>
    <p:extLst>
      <p:ext uri="{BB962C8B-B14F-4D97-AF65-F5344CB8AC3E}">
        <p14:creationId xmlns:p14="http://schemas.microsoft.com/office/powerpoint/2010/main" val="3726343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java.net.ServerSocket</a:t>
            </a:r>
            <a:r>
              <a:rPr lang="en-US" dirty="0"/>
              <a:t> Class </a:t>
            </a:r>
          </a:p>
        </p:txBody>
      </p:sp>
      <p:sp>
        <p:nvSpPr>
          <p:cNvPr id="3" name="Content Placeholder 2"/>
          <p:cNvSpPr>
            <a:spLocks noGrp="1"/>
          </p:cNvSpPr>
          <p:nvPr>
            <p:ph sz="quarter" idx="1"/>
          </p:nvPr>
        </p:nvSpPr>
        <p:spPr>
          <a:xfrm>
            <a:off x="549834" y="865762"/>
            <a:ext cx="8229599" cy="4389120"/>
          </a:xfrm>
        </p:spPr>
        <p:txBody>
          <a:bodyPr/>
          <a:lstStyle/>
          <a:p>
            <a:r>
              <a:rPr lang="en-US" sz="2000" dirty="0"/>
              <a:t>The </a:t>
            </a:r>
            <a:r>
              <a:rPr lang="en-US" sz="2000" dirty="0" err="1">
                <a:solidFill>
                  <a:srgbClr val="D1039B"/>
                </a:solidFill>
                <a:latin typeface="Courier" pitchFamily="2" charset="0"/>
              </a:rPr>
              <a:t>java.net.ServerSocket</a:t>
            </a:r>
            <a:r>
              <a:rPr lang="en-US" sz="2000" dirty="0">
                <a:solidFill>
                  <a:srgbClr val="D1039B"/>
                </a:solidFill>
                <a:latin typeface="Courier" pitchFamily="2" charset="0"/>
              </a:rPr>
              <a:t> </a:t>
            </a:r>
            <a:r>
              <a:rPr lang="en-US" sz="2000" dirty="0"/>
              <a:t>class represents a server socket.</a:t>
            </a:r>
          </a:p>
          <a:p>
            <a:r>
              <a:rPr lang="en-US" sz="2000" dirty="0"/>
              <a:t>A </a:t>
            </a:r>
            <a:r>
              <a:rPr lang="en-US" sz="2000" dirty="0" err="1">
                <a:solidFill>
                  <a:srgbClr val="D1039B"/>
                </a:solidFill>
                <a:latin typeface="Courier" pitchFamily="2" charset="0"/>
              </a:rPr>
              <a:t>ServerSocket</a:t>
            </a:r>
            <a:r>
              <a:rPr lang="en-US" sz="2000" dirty="0"/>
              <a:t> object is constructed on a particular local port. Then it calls </a:t>
            </a:r>
            <a:r>
              <a:rPr lang="en-US" sz="2000" dirty="0">
                <a:solidFill>
                  <a:srgbClr val="0432FF"/>
                </a:solidFill>
                <a:latin typeface="Courier" pitchFamily="2" charset="0"/>
              </a:rPr>
              <a:t>accept()</a:t>
            </a:r>
            <a:r>
              <a:rPr lang="en-US" sz="2000" dirty="0"/>
              <a:t> to listen for incoming connections. </a:t>
            </a:r>
          </a:p>
          <a:p>
            <a:r>
              <a:rPr lang="en-US" sz="2000" dirty="0">
                <a:latin typeface="Courier" pitchFamily="2" charset="0"/>
              </a:rPr>
              <a:t>accept() </a:t>
            </a:r>
            <a:r>
              <a:rPr lang="en-US" sz="2000" dirty="0"/>
              <a:t>blocks until a connection is detected. Then </a:t>
            </a:r>
            <a:r>
              <a:rPr lang="en-US" sz="2000" dirty="0">
                <a:latin typeface="Courier" pitchFamily="2" charset="0"/>
              </a:rPr>
              <a:t>accept()</a:t>
            </a:r>
            <a:r>
              <a:rPr lang="en-US" sz="2000" dirty="0"/>
              <a:t> returns a </a:t>
            </a:r>
            <a:r>
              <a:rPr lang="en-US" sz="2000" dirty="0" err="1">
                <a:solidFill>
                  <a:srgbClr val="D1039B"/>
                </a:solidFill>
                <a:latin typeface="Courier" pitchFamily="2" charset="0"/>
              </a:rPr>
              <a:t>java.net.Socket</a:t>
            </a:r>
            <a:r>
              <a:rPr lang="en-US" sz="2000" dirty="0">
                <a:solidFill>
                  <a:srgbClr val="D1039B"/>
                </a:solidFill>
                <a:latin typeface="Courier" pitchFamily="2" charset="0"/>
              </a:rPr>
              <a:t> </a:t>
            </a:r>
            <a:r>
              <a:rPr lang="en-US" sz="2000" dirty="0"/>
              <a:t>object that performs the actual communication with the client.</a:t>
            </a:r>
          </a:p>
          <a:p>
            <a:r>
              <a:rPr lang="en-US" sz="2000" dirty="0"/>
              <a:t>There are three constructors that let you specify the port to bind to, the queue length for incoming connections, and the IP address to bind to:</a:t>
            </a:r>
          </a:p>
          <a:p>
            <a:pPr marL="488251" lvl="2" indent="0">
              <a:buNone/>
            </a:pPr>
            <a:r>
              <a:rPr lang="en-US" sz="1400" dirty="0">
                <a:latin typeface="Courier" pitchFamily="2" charset="0"/>
              </a:rPr>
              <a:t>public </a:t>
            </a:r>
            <a:r>
              <a:rPr lang="en-US" sz="1400" dirty="0" err="1">
                <a:latin typeface="Courier" pitchFamily="2" charset="0"/>
              </a:rPr>
              <a:t>ServerSocket</a:t>
            </a:r>
            <a:r>
              <a:rPr lang="en-US" sz="1400" dirty="0">
                <a:latin typeface="Courier" pitchFamily="2" charset="0"/>
              </a:rPr>
              <a:t>(</a:t>
            </a:r>
            <a:r>
              <a:rPr lang="en-US" sz="1400" dirty="0" err="1">
                <a:latin typeface="Courier" pitchFamily="2" charset="0"/>
              </a:rPr>
              <a:t>int</a:t>
            </a:r>
            <a:r>
              <a:rPr lang="en-US" sz="1400" dirty="0">
                <a:latin typeface="Courier" pitchFamily="2" charset="0"/>
              </a:rPr>
              <a:t> port) throws </a:t>
            </a:r>
            <a:r>
              <a:rPr lang="en-US" sz="1400" dirty="0" err="1">
                <a:latin typeface="Courier" pitchFamily="2" charset="0"/>
              </a:rPr>
              <a:t>IOException</a:t>
            </a:r>
            <a:r>
              <a:rPr lang="en-US" sz="1400" dirty="0">
                <a:latin typeface="Courier" pitchFamily="2" charset="0"/>
              </a:rPr>
              <a:t> </a:t>
            </a:r>
          </a:p>
          <a:p>
            <a:pPr marL="488251" lvl="2" indent="0">
              <a:buNone/>
            </a:pPr>
            <a:r>
              <a:rPr lang="en-US" sz="1400" dirty="0">
                <a:latin typeface="Courier" pitchFamily="2" charset="0"/>
              </a:rPr>
              <a:t>public </a:t>
            </a:r>
            <a:r>
              <a:rPr lang="en-US" sz="1400" dirty="0" err="1">
                <a:latin typeface="Courier" pitchFamily="2" charset="0"/>
              </a:rPr>
              <a:t>ServerSocket</a:t>
            </a:r>
            <a:r>
              <a:rPr lang="en-US" sz="1400" dirty="0">
                <a:latin typeface="Courier" pitchFamily="2" charset="0"/>
              </a:rPr>
              <a:t>(</a:t>
            </a:r>
            <a:r>
              <a:rPr lang="en-US" sz="1400" dirty="0" err="1">
                <a:latin typeface="Courier" pitchFamily="2" charset="0"/>
              </a:rPr>
              <a:t>int</a:t>
            </a:r>
            <a:r>
              <a:rPr lang="en-US" sz="1400" dirty="0">
                <a:latin typeface="Courier" pitchFamily="2" charset="0"/>
              </a:rPr>
              <a:t> port, </a:t>
            </a:r>
            <a:r>
              <a:rPr lang="en-US" sz="1400" dirty="0" err="1">
                <a:latin typeface="Courier" pitchFamily="2" charset="0"/>
              </a:rPr>
              <a:t>int</a:t>
            </a:r>
            <a:r>
              <a:rPr lang="en-US" sz="1400" dirty="0">
                <a:latin typeface="Courier" pitchFamily="2" charset="0"/>
              </a:rPr>
              <a:t> backlog) throws </a:t>
            </a:r>
            <a:r>
              <a:rPr lang="en-US" sz="1400" dirty="0" err="1">
                <a:latin typeface="Courier" pitchFamily="2" charset="0"/>
              </a:rPr>
              <a:t>IOException</a:t>
            </a:r>
            <a:r>
              <a:rPr lang="en-US" sz="1400" dirty="0">
                <a:latin typeface="Courier" pitchFamily="2" charset="0"/>
              </a:rPr>
              <a:t> </a:t>
            </a:r>
          </a:p>
          <a:p>
            <a:pPr marL="488251" lvl="2" indent="0">
              <a:buNone/>
            </a:pPr>
            <a:r>
              <a:rPr lang="en-US" sz="1400" dirty="0">
                <a:latin typeface="Courier" pitchFamily="2" charset="0"/>
              </a:rPr>
              <a:t>public </a:t>
            </a:r>
            <a:r>
              <a:rPr lang="en-US" sz="1400" dirty="0" err="1">
                <a:latin typeface="Courier" pitchFamily="2" charset="0"/>
              </a:rPr>
              <a:t>ServerSocket</a:t>
            </a:r>
            <a:r>
              <a:rPr lang="en-US" sz="1400" dirty="0">
                <a:latin typeface="Courier" pitchFamily="2" charset="0"/>
              </a:rPr>
              <a:t>(int port, int backlog, </a:t>
            </a:r>
            <a:r>
              <a:rPr lang="en-US" sz="1400" dirty="0" err="1">
                <a:latin typeface="Courier" pitchFamily="2" charset="0"/>
              </a:rPr>
              <a:t>InetAddress</a:t>
            </a:r>
            <a:r>
              <a:rPr lang="en-US" sz="1400" dirty="0">
                <a:latin typeface="Courier" pitchFamily="2" charset="0"/>
              </a:rPr>
              <a:t>  </a:t>
            </a:r>
          </a:p>
          <a:p>
            <a:pPr marL="488251" lvl="2" indent="0">
              <a:buNone/>
            </a:pPr>
            <a:r>
              <a:rPr lang="en-US" sz="1400" dirty="0">
                <a:latin typeface="Courier" pitchFamily="2" charset="0"/>
              </a:rPr>
              <a:t>                    </a:t>
            </a:r>
            <a:r>
              <a:rPr lang="en-US" sz="1400" dirty="0" err="1">
                <a:latin typeface="Courier" pitchFamily="2" charset="0"/>
              </a:rPr>
              <a:t>networkInterface</a:t>
            </a:r>
            <a:r>
              <a:rPr lang="en-US" sz="1400" dirty="0">
                <a:latin typeface="Courier" pitchFamily="2" charset="0"/>
              </a:rPr>
              <a:t>) throws </a:t>
            </a:r>
            <a:r>
              <a:rPr lang="en-US" sz="1400" dirty="0" err="1">
                <a:latin typeface="Courier" pitchFamily="2" charset="0"/>
              </a:rPr>
              <a:t>IOException</a:t>
            </a:r>
            <a:endParaRPr lang="en-US" sz="1400" dirty="0">
              <a:latin typeface="Courier" pitchFamily="2" charset="0"/>
            </a:endParaRPr>
          </a:p>
        </p:txBody>
      </p:sp>
      <p:sp>
        <p:nvSpPr>
          <p:cNvPr id="4" name="Slide Number Placeholder 3"/>
          <p:cNvSpPr>
            <a:spLocks noGrp="1"/>
          </p:cNvSpPr>
          <p:nvPr>
            <p:ph type="sldNum" sz="quarter" idx="12"/>
          </p:nvPr>
        </p:nvSpPr>
        <p:spPr/>
        <p:txBody>
          <a:bodyPr/>
          <a:lstStyle/>
          <a:p>
            <a:fld id="{512554E6-18DE-4001-97A4-636103A74477}" type="slidenum">
              <a:rPr lang="en-US" smtClean="0"/>
              <a:pPr/>
              <a:t>71</a:t>
            </a:fld>
            <a:endParaRPr lang="en-US"/>
          </a:p>
        </p:txBody>
      </p:sp>
    </p:spTree>
    <p:extLst>
      <p:ext uri="{BB962C8B-B14F-4D97-AF65-F5344CB8AC3E}">
        <p14:creationId xmlns:p14="http://schemas.microsoft.com/office/powerpoint/2010/main" val="1458205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ServerSocket</a:t>
            </a:r>
            <a:r>
              <a:rPr lang="en-US" dirty="0"/>
              <a:t> </a:t>
            </a:r>
            <a:r>
              <a:rPr lang="en-US" sz="2000" dirty="0"/>
              <a:t>(cont’d) </a:t>
            </a:r>
          </a:p>
        </p:txBody>
      </p:sp>
      <p:sp>
        <p:nvSpPr>
          <p:cNvPr id="3" name="Content Placeholder 2"/>
          <p:cNvSpPr>
            <a:spLocks noGrp="1"/>
          </p:cNvSpPr>
          <p:nvPr>
            <p:ph sz="quarter" idx="1"/>
          </p:nvPr>
        </p:nvSpPr>
        <p:spPr>
          <a:xfrm>
            <a:off x="457200" y="865761"/>
            <a:ext cx="8280400" cy="4530991"/>
          </a:xfrm>
        </p:spPr>
        <p:txBody>
          <a:bodyPr/>
          <a:lstStyle/>
          <a:p>
            <a:r>
              <a:rPr lang="en-US" sz="1778" dirty="0"/>
              <a:t>Normally you only specify the port you want to listen on, like this: </a:t>
            </a:r>
          </a:p>
          <a:p>
            <a:pPr marL="244126" lvl="1" indent="0">
              <a:buNone/>
            </a:pPr>
            <a:r>
              <a:rPr lang="en-US" sz="1511" dirty="0"/>
              <a:t>	</a:t>
            </a:r>
            <a:r>
              <a:rPr lang="en-US" sz="1511" dirty="0">
                <a:latin typeface="Courier" pitchFamily="2" charset="0"/>
              </a:rPr>
              <a:t>try { </a:t>
            </a:r>
          </a:p>
          <a:p>
            <a:pPr marL="244126" lvl="1" indent="0">
              <a:buNone/>
            </a:pPr>
            <a:r>
              <a:rPr lang="en-US" sz="1511" dirty="0">
                <a:latin typeface="Courier" pitchFamily="2" charset="0"/>
              </a:rPr>
              <a:t>		</a:t>
            </a:r>
            <a:r>
              <a:rPr lang="en-US" sz="1511" dirty="0" err="1">
                <a:latin typeface="Courier" pitchFamily="2" charset="0"/>
              </a:rPr>
              <a:t>ServerSocket</a:t>
            </a:r>
            <a:r>
              <a:rPr lang="en-US" sz="1511" dirty="0">
                <a:latin typeface="Courier" pitchFamily="2" charset="0"/>
              </a:rPr>
              <a:t> ss = new </a:t>
            </a:r>
            <a:r>
              <a:rPr lang="en-US" sz="1511" dirty="0" err="1">
                <a:latin typeface="Courier" pitchFamily="2" charset="0"/>
              </a:rPr>
              <a:t>ServerSocket</a:t>
            </a:r>
            <a:r>
              <a:rPr lang="en-US" sz="1511" dirty="0">
                <a:latin typeface="Courier" pitchFamily="2" charset="0"/>
              </a:rPr>
              <a:t>(7979); </a:t>
            </a:r>
          </a:p>
          <a:p>
            <a:pPr marL="244126" lvl="1" indent="0">
              <a:buNone/>
            </a:pPr>
            <a:r>
              <a:rPr lang="en-US" sz="1511" dirty="0">
                <a:latin typeface="Courier" pitchFamily="2" charset="0"/>
              </a:rPr>
              <a:t>	} catch (</a:t>
            </a:r>
            <a:r>
              <a:rPr lang="en-US" sz="1511" dirty="0" err="1">
                <a:latin typeface="Courier" pitchFamily="2" charset="0"/>
              </a:rPr>
              <a:t>IOException</a:t>
            </a:r>
            <a:r>
              <a:rPr lang="en-US" sz="1511" dirty="0">
                <a:latin typeface="Courier" pitchFamily="2" charset="0"/>
              </a:rPr>
              <a:t> e) { </a:t>
            </a:r>
            <a:r>
              <a:rPr lang="en-US" sz="1511" dirty="0" err="1">
                <a:latin typeface="Courier" pitchFamily="2" charset="0"/>
              </a:rPr>
              <a:t>System.err.println</a:t>
            </a:r>
            <a:r>
              <a:rPr lang="en-US" sz="1511" dirty="0">
                <a:latin typeface="Courier" pitchFamily="2" charset="0"/>
              </a:rPr>
              <a:t>(e); } </a:t>
            </a:r>
          </a:p>
          <a:p>
            <a:r>
              <a:rPr lang="en-US" sz="1778" dirty="0"/>
              <a:t>When a </a:t>
            </a:r>
            <a:r>
              <a:rPr lang="en-US" sz="1778" dirty="0" err="1">
                <a:solidFill>
                  <a:srgbClr val="D1039B"/>
                </a:solidFill>
                <a:latin typeface="Courier" pitchFamily="2" charset="0"/>
              </a:rPr>
              <a:t>ServerSocket</a:t>
            </a:r>
            <a:r>
              <a:rPr lang="en-US" sz="1778" dirty="0"/>
              <a:t> object is created, it attempts to bind to the port on the local host given by the port argument. </a:t>
            </a:r>
          </a:p>
          <a:p>
            <a:r>
              <a:rPr lang="en-US" sz="1778" dirty="0"/>
              <a:t>If another server socket is already listening to the port, then a </a:t>
            </a:r>
            <a:r>
              <a:rPr lang="en-US" sz="1778" dirty="0" err="1">
                <a:solidFill>
                  <a:srgbClr val="D1039B"/>
                </a:solidFill>
                <a:latin typeface="Courier" pitchFamily="2" charset="0"/>
              </a:rPr>
              <a:t>java.net.BindException</a:t>
            </a:r>
            <a:r>
              <a:rPr lang="en-US" sz="1778" dirty="0"/>
              <a:t>, a subclass of </a:t>
            </a:r>
            <a:r>
              <a:rPr lang="en-US" sz="1778" dirty="0" err="1">
                <a:solidFill>
                  <a:srgbClr val="D1039B"/>
                </a:solidFill>
                <a:latin typeface="Courier" pitchFamily="2" charset="0"/>
              </a:rPr>
              <a:t>IOException</a:t>
            </a:r>
            <a:r>
              <a:rPr lang="en-US" sz="1778" dirty="0"/>
              <a:t>, is thrown. </a:t>
            </a:r>
          </a:p>
          <a:p>
            <a:r>
              <a:rPr lang="en-US" sz="1778" dirty="0"/>
              <a:t>No more than one process or thread can listen to a particular port at a time. This includes non-Java processes or threads. </a:t>
            </a:r>
          </a:p>
          <a:p>
            <a:r>
              <a:rPr lang="en-US" sz="1778" dirty="0"/>
              <a:t>For example, if there's already an HTTP server running on port 80, you won't be able to bind to port 80. </a:t>
            </a:r>
          </a:p>
          <a:p>
            <a:r>
              <a:rPr lang="en-US" sz="1778" dirty="0"/>
              <a:t>On Unix systems (but not Windows or the Mac) your program must be running as root to bind to a port between 1 and 1023. </a:t>
            </a:r>
          </a:p>
          <a:p>
            <a:r>
              <a:rPr lang="en-US" sz="1778" dirty="0"/>
              <a:t>0 is a special port number. It tells Java to pick an available port. </a:t>
            </a:r>
          </a:p>
          <a:p>
            <a:endParaRPr lang="en-US" sz="1778"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72</a:t>
            </a:fld>
            <a:endParaRPr lang="en-US"/>
          </a:p>
        </p:txBody>
      </p:sp>
    </p:spTree>
    <p:extLst>
      <p:ext uri="{BB962C8B-B14F-4D97-AF65-F5344CB8AC3E}">
        <p14:creationId xmlns:p14="http://schemas.microsoft.com/office/powerpoint/2010/main" val="4245426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a </a:t>
            </a:r>
            <a:r>
              <a:rPr lang="en-US" dirty="0" err="1"/>
              <a:t>ServerSocket</a:t>
            </a:r>
            <a:endParaRPr lang="en-US" dirty="0"/>
          </a:p>
        </p:txBody>
      </p:sp>
      <p:sp>
        <p:nvSpPr>
          <p:cNvPr id="3" name="Content Placeholder 2"/>
          <p:cNvSpPr>
            <a:spLocks noGrp="1"/>
          </p:cNvSpPr>
          <p:nvPr>
            <p:ph sz="quarter" idx="1"/>
          </p:nvPr>
        </p:nvSpPr>
        <p:spPr>
          <a:xfrm>
            <a:off x="507999" y="865762"/>
            <a:ext cx="8068235" cy="4634089"/>
          </a:xfrm>
        </p:spPr>
        <p:txBody>
          <a:bodyPr/>
          <a:lstStyle/>
          <a:p>
            <a:r>
              <a:rPr lang="en-US" sz="2000" dirty="0" err="1">
                <a:solidFill>
                  <a:srgbClr val="D1039B"/>
                </a:solidFill>
                <a:latin typeface="Courier" pitchFamily="2" charset="0"/>
              </a:rPr>
              <a:t>ServerSocket</a:t>
            </a:r>
            <a:r>
              <a:rPr lang="en-US" sz="2000" dirty="0"/>
              <a:t> objects use the </a:t>
            </a:r>
            <a:r>
              <a:rPr lang="en-US" sz="2000" dirty="0">
                <a:latin typeface="Courier" pitchFamily="2" charset="0"/>
              </a:rPr>
              <a:t>accept()</a:t>
            </a:r>
            <a:r>
              <a:rPr lang="en-US" sz="2000" dirty="0"/>
              <a:t> method to connect to a client.  </a:t>
            </a:r>
          </a:p>
          <a:p>
            <a:r>
              <a:rPr lang="en-US" sz="2000" dirty="0"/>
              <a:t>There are no </a:t>
            </a:r>
            <a:r>
              <a:rPr lang="en-US" sz="2000" dirty="0" err="1">
                <a:latin typeface="Courier" pitchFamily="2" charset="0"/>
              </a:rPr>
              <a:t>getInputStream</a:t>
            </a:r>
            <a:r>
              <a:rPr lang="en-US" sz="2000" dirty="0">
                <a:latin typeface="Courier" pitchFamily="2" charset="0"/>
              </a:rPr>
              <a:t>()</a:t>
            </a:r>
            <a:r>
              <a:rPr lang="en-US" sz="2000" dirty="0"/>
              <a:t> or </a:t>
            </a:r>
            <a:r>
              <a:rPr lang="en-US" sz="2000" dirty="0" err="1">
                <a:latin typeface="Courier" pitchFamily="2" charset="0"/>
              </a:rPr>
              <a:t>getOutputStream</a:t>
            </a:r>
            <a:r>
              <a:rPr lang="en-US" sz="2000" dirty="0">
                <a:latin typeface="Courier" pitchFamily="2" charset="0"/>
              </a:rPr>
              <a:t>() </a:t>
            </a:r>
            <a:r>
              <a:rPr lang="en-US" sz="2000" dirty="0"/>
              <a:t>methods for </a:t>
            </a:r>
            <a:r>
              <a:rPr lang="en-US" sz="2000" dirty="0" err="1">
                <a:solidFill>
                  <a:srgbClr val="D1039B"/>
                </a:solidFill>
                <a:latin typeface="Courier" pitchFamily="2" charset="0"/>
              </a:rPr>
              <a:t>ServerSocket</a:t>
            </a:r>
            <a:r>
              <a:rPr lang="en-US" sz="2000" dirty="0"/>
              <a:t>. </a:t>
            </a:r>
          </a:p>
          <a:p>
            <a:r>
              <a:rPr lang="en-US" sz="2000" dirty="0">
                <a:latin typeface="Courier" pitchFamily="2" charset="0"/>
              </a:rPr>
              <a:t>accept()</a:t>
            </a:r>
            <a:r>
              <a:rPr lang="en-US" sz="2000" dirty="0"/>
              <a:t> returns a </a:t>
            </a:r>
            <a:r>
              <a:rPr lang="en-US" sz="2000" dirty="0">
                <a:solidFill>
                  <a:srgbClr val="D1039B"/>
                </a:solidFill>
                <a:latin typeface="Courier" pitchFamily="2" charset="0"/>
              </a:rPr>
              <a:t>Socket</a:t>
            </a:r>
            <a:r>
              <a:rPr lang="en-US" sz="2000" dirty="0"/>
              <a:t> object, and its </a:t>
            </a:r>
            <a:r>
              <a:rPr lang="en-US" sz="2000" dirty="0" err="1">
                <a:latin typeface="Courier" pitchFamily="2" charset="0"/>
              </a:rPr>
              <a:t>getInputStream</a:t>
            </a:r>
            <a:r>
              <a:rPr lang="en-US" sz="2000" dirty="0">
                <a:latin typeface="Courier" pitchFamily="2" charset="0"/>
              </a:rPr>
              <a:t>()</a:t>
            </a:r>
            <a:r>
              <a:rPr lang="en-US" sz="2000" dirty="0"/>
              <a:t> and </a:t>
            </a:r>
            <a:r>
              <a:rPr lang="en-US" sz="2000" dirty="0" err="1">
                <a:latin typeface="Courier" pitchFamily="2" charset="0"/>
              </a:rPr>
              <a:t>getOutputStream</a:t>
            </a:r>
            <a:r>
              <a:rPr lang="en-US" sz="2000" dirty="0">
                <a:latin typeface="Courier" pitchFamily="2" charset="0"/>
              </a:rPr>
              <a:t>()</a:t>
            </a:r>
            <a:r>
              <a:rPr lang="en-US" sz="2000" dirty="0"/>
              <a:t> methods provide streams. </a:t>
            </a:r>
          </a:p>
          <a:p>
            <a:r>
              <a:rPr lang="en-US" sz="2000" dirty="0"/>
              <a:t>Example </a:t>
            </a:r>
          </a:p>
          <a:p>
            <a:pPr marL="244126" lvl="1" indent="0">
              <a:spcBef>
                <a:spcPts val="0"/>
              </a:spcBef>
              <a:buNone/>
            </a:pPr>
            <a:r>
              <a:rPr lang="en-US" sz="1511" dirty="0"/>
              <a:t>	</a:t>
            </a:r>
            <a:r>
              <a:rPr lang="en-US" sz="1511" dirty="0">
                <a:latin typeface="Courier" pitchFamily="2" charset="0"/>
              </a:rPr>
              <a:t>try {  </a:t>
            </a:r>
          </a:p>
          <a:p>
            <a:pPr marL="244126" lvl="1" indent="0">
              <a:spcBef>
                <a:spcPts val="0"/>
              </a:spcBef>
              <a:buNone/>
            </a:pPr>
            <a:r>
              <a:rPr lang="en-US" sz="1511" dirty="0">
                <a:latin typeface="Courier" pitchFamily="2" charset="0"/>
              </a:rPr>
              <a:t> 		</a:t>
            </a:r>
            <a:r>
              <a:rPr lang="en-US" sz="1511" dirty="0" err="1">
                <a:solidFill>
                  <a:srgbClr val="0432FF"/>
                </a:solidFill>
                <a:latin typeface="Courier" pitchFamily="2" charset="0"/>
              </a:rPr>
              <a:t>ServerSocket</a:t>
            </a:r>
            <a:r>
              <a:rPr lang="en-US" sz="1511" dirty="0">
                <a:solidFill>
                  <a:srgbClr val="0432FF"/>
                </a:solidFill>
                <a:latin typeface="Courier" pitchFamily="2" charset="0"/>
              </a:rPr>
              <a:t> ss = new </a:t>
            </a:r>
            <a:r>
              <a:rPr lang="en-US" sz="1511" dirty="0" err="1">
                <a:solidFill>
                  <a:srgbClr val="0432FF"/>
                </a:solidFill>
                <a:latin typeface="Courier" pitchFamily="2" charset="0"/>
              </a:rPr>
              <a:t>ServerSocket</a:t>
            </a:r>
            <a:r>
              <a:rPr lang="en-US" sz="1511" dirty="0">
                <a:solidFill>
                  <a:srgbClr val="0432FF"/>
                </a:solidFill>
                <a:latin typeface="Courier" pitchFamily="2" charset="0"/>
              </a:rPr>
              <a:t>(2345);      </a:t>
            </a:r>
          </a:p>
          <a:p>
            <a:pPr marL="244126" lvl="1" indent="0">
              <a:spcBef>
                <a:spcPts val="0"/>
              </a:spcBef>
              <a:buNone/>
            </a:pPr>
            <a:r>
              <a:rPr lang="en-US" sz="1511" dirty="0">
                <a:solidFill>
                  <a:srgbClr val="0432FF"/>
                </a:solidFill>
                <a:latin typeface="Courier" pitchFamily="2" charset="0"/>
              </a:rPr>
              <a:t>		Socket s = </a:t>
            </a:r>
            <a:r>
              <a:rPr lang="en-US" sz="1511" dirty="0" err="1">
                <a:solidFill>
                  <a:srgbClr val="0432FF"/>
                </a:solidFill>
                <a:latin typeface="Courier" pitchFamily="2" charset="0"/>
              </a:rPr>
              <a:t>ss.accept</a:t>
            </a:r>
            <a:r>
              <a:rPr lang="en-US" sz="1511" dirty="0">
                <a:solidFill>
                  <a:srgbClr val="0432FF"/>
                </a:solidFill>
                <a:latin typeface="Courier" pitchFamily="2" charset="0"/>
              </a:rPr>
              <a:t>(); </a:t>
            </a:r>
            <a:r>
              <a:rPr lang="en-US" sz="1511" dirty="0">
                <a:latin typeface="Courier" pitchFamily="2" charset="0"/>
              </a:rPr>
              <a:t>     </a:t>
            </a:r>
          </a:p>
          <a:p>
            <a:pPr marL="244126" lvl="1" indent="0">
              <a:spcBef>
                <a:spcPts val="0"/>
              </a:spcBef>
              <a:buNone/>
            </a:pPr>
            <a:r>
              <a:rPr lang="en-US" sz="1511" dirty="0">
                <a:latin typeface="Courier" pitchFamily="2" charset="0"/>
              </a:rPr>
              <a:t>		</a:t>
            </a:r>
            <a:r>
              <a:rPr lang="en-US" sz="1511" dirty="0" err="1">
                <a:latin typeface="Courier" pitchFamily="2" charset="0"/>
              </a:rPr>
              <a:t>PrintWriter</a:t>
            </a:r>
            <a:r>
              <a:rPr lang="en-US" sz="1511" dirty="0">
                <a:latin typeface="Courier" pitchFamily="2" charset="0"/>
              </a:rPr>
              <a:t> pw = new </a:t>
            </a:r>
          </a:p>
          <a:p>
            <a:pPr marL="244126" lvl="1" indent="0">
              <a:spcBef>
                <a:spcPts val="0"/>
              </a:spcBef>
              <a:buNone/>
            </a:pPr>
            <a:r>
              <a:rPr lang="en-US" sz="1511" dirty="0">
                <a:latin typeface="Courier" pitchFamily="2" charset="0"/>
              </a:rPr>
              <a:t>				</a:t>
            </a:r>
            <a:r>
              <a:rPr lang="en-US" sz="1511" dirty="0" err="1">
                <a:latin typeface="Courier" pitchFamily="2" charset="0"/>
              </a:rPr>
              <a:t>PrintWriter</a:t>
            </a:r>
            <a:r>
              <a:rPr lang="en-US" sz="1511" dirty="0">
                <a:latin typeface="Courier" pitchFamily="2" charset="0"/>
              </a:rPr>
              <a:t>(</a:t>
            </a:r>
            <a:r>
              <a:rPr lang="en-US" sz="1511" dirty="0" err="1">
                <a:latin typeface="Courier" pitchFamily="2" charset="0"/>
              </a:rPr>
              <a:t>s.getOutputStream</a:t>
            </a:r>
            <a:r>
              <a:rPr lang="en-US" sz="1511" dirty="0">
                <a:latin typeface="Courier" pitchFamily="2" charset="0"/>
              </a:rPr>
              <a:t>());      </a:t>
            </a:r>
          </a:p>
          <a:p>
            <a:pPr marL="244126" lvl="1" indent="0">
              <a:spcBef>
                <a:spcPts val="0"/>
              </a:spcBef>
              <a:buNone/>
            </a:pPr>
            <a:r>
              <a:rPr lang="en-US" sz="1511" dirty="0">
                <a:latin typeface="Courier" pitchFamily="2" charset="0"/>
              </a:rPr>
              <a:t>		</a:t>
            </a:r>
            <a:r>
              <a:rPr lang="en-US" sz="1511" dirty="0" err="1">
                <a:latin typeface="Courier" pitchFamily="2" charset="0"/>
              </a:rPr>
              <a:t>pw.println</a:t>
            </a:r>
            <a:r>
              <a:rPr lang="en-US" sz="1511" dirty="0">
                <a:latin typeface="Courier" pitchFamily="2" charset="0"/>
              </a:rPr>
              <a:t>("Hello There!");       </a:t>
            </a:r>
          </a:p>
          <a:p>
            <a:pPr marL="244126" lvl="1" indent="0">
              <a:spcBef>
                <a:spcPts val="0"/>
              </a:spcBef>
              <a:buNone/>
            </a:pPr>
            <a:r>
              <a:rPr lang="en-US" sz="1511" dirty="0">
                <a:latin typeface="Courier" pitchFamily="2" charset="0"/>
              </a:rPr>
              <a:t>		</a:t>
            </a:r>
            <a:r>
              <a:rPr lang="en-US" sz="1511" dirty="0" err="1">
                <a:latin typeface="Courier" pitchFamily="2" charset="0"/>
              </a:rPr>
              <a:t>pw.println</a:t>
            </a:r>
            <a:r>
              <a:rPr lang="en-US" sz="1511" dirty="0">
                <a:latin typeface="Courier" pitchFamily="2" charset="0"/>
              </a:rPr>
              <a:t>("Goodbye now.");      </a:t>
            </a:r>
          </a:p>
          <a:p>
            <a:pPr marL="244126" lvl="1" indent="0">
              <a:spcBef>
                <a:spcPts val="0"/>
              </a:spcBef>
              <a:buNone/>
            </a:pPr>
            <a:r>
              <a:rPr lang="en-US" sz="1511" dirty="0">
                <a:latin typeface="Courier" pitchFamily="2" charset="0"/>
              </a:rPr>
              <a:t>		</a:t>
            </a:r>
            <a:r>
              <a:rPr lang="en-US" sz="1511" dirty="0" err="1">
                <a:latin typeface="Courier" pitchFamily="2" charset="0"/>
              </a:rPr>
              <a:t>s.close</a:t>
            </a:r>
            <a:r>
              <a:rPr lang="en-US" sz="1511" dirty="0">
                <a:latin typeface="Courier" pitchFamily="2" charset="0"/>
              </a:rPr>
              <a:t>(); </a:t>
            </a:r>
          </a:p>
          <a:p>
            <a:pPr marL="244126" lvl="1" indent="0">
              <a:spcBef>
                <a:spcPts val="0"/>
              </a:spcBef>
              <a:buNone/>
            </a:pPr>
            <a:r>
              <a:rPr lang="en-US" sz="1511" dirty="0">
                <a:latin typeface="Courier" pitchFamily="2" charset="0"/>
              </a:rPr>
              <a:t>	} catch (</a:t>
            </a:r>
            <a:r>
              <a:rPr lang="en-US" sz="1511" dirty="0" err="1">
                <a:latin typeface="Courier" pitchFamily="2" charset="0"/>
              </a:rPr>
              <a:t>IOException</a:t>
            </a:r>
            <a:r>
              <a:rPr lang="en-US" sz="1511" dirty="0">
                <a:latin typeface="Courier" pitchFamily="2" charset="0"/>
              </a:rPr>
              <a:t> e) { </a:t>
            </a:r>
            <a:r>
              <a:rPr lang="en-US" sz="1511" dirty="0" err="1">
                <a:latin typeface="Courier" pitchFamily="2" charset="0"/>
              </a:rPr>
              <a:t>System.err.println</a:t>
            </a:r>
            <a:r>
              <a:rPr lang="en-US" sz="1511" dirty="0">
                <a:latin typeface="Courier" pitchFamily="2" charset="0"/>
              </a:rPr>
              <a:t>(e); }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73</a:t>
            </a:fld>
            <a:endParaRPr lang="en-US"/>
          </a:p>
        </p:txBody>
      </p:sp>
    </p:spTree>
    <p:extLst>
      <p:ext uri="{BB962C8B-B14F-4D97-AF65-F5344CB8AC3E}">
        <p14:creationId xmlns:p14="http://schemas.microsoft.com/office/powerpoint/2010/main" val="2671349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74</a:t>
            </a:fld>
            <a:endParaRPr lang="en-US"/>
          </a:p>
        </p:txBody>
      </p:sp>
      <p:pic>
        <p:nvPicPr>
          <p:cNvPr id="5" name="Picture 4"/>
          <p:cNvPicPr>
            <a:picLocks noChangeAspect="1"/>
          </p:cNvPicPr>
          <p:nvPr/>
        </p:nvPicPr>
        <p:blipFill>
          <a:blip r:embed="rId2"/>
          <a:stretch>
            <a:fillRect/>
          </a:stretch>
        </p:blipFill>
        <p:spPr>
          <a:xfrm>
            <a:off x="1524000" y="1151467"/>
            <a:ext cx="5757333" cy="4099509"/>
          </a:xfrm>
          <a:prstGeom prst="rect">
            <a:avLst/>
          </a:prstGeom>
        </p:spPr>
      </p:pic>
    </p:spTree>
    <p:extLst>
      <p:ext uri="{BB962C8B-B14F-4D97-AF65-F5344CB8AC3E}">
        <p14:creationId xmlns:p14="http://schemas.microsoft.com/office/powerpoint/2010/main" val="129326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ServerSocket</a:t>
            </a:r>
            <a:r>
              <a:rPr lang="en-US" dirty="0"/>
              <a:t> - TimeServer.java</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75</a:t>
            </a:fld>
            <a:endParaRPr lang="en-US"/>
          </a:p>
        </p:txBody>
      </p:sp>
      <p:pic>
        <p:nvPicPr>
          <p:cNvPr id="6" name="Picture 5"/>
          <p:cNvPicPr>
            <a:picLocks noChangeAspect="1"/>
          </p:cNvPicPr>
          <p:nvPr/>
        </p:nvPicPr>
        <p:blipFill>
          <a:blip r:embed="rId2"/>
          <a:stretch>
            <a:fillRect/>
          </a:stretch>
        </p:blipFill>
        <p:spPr>
          <a:xfrm>
            <a:off x="1435100" y="1182511"/>
            <a:ext cx="6273800" cy="4301067"/>
          </a:xfrm>
          <a:prstGeom prst="rect">
            <a:avLst/>
          </a:prstGeom>
        </p:spPr>
      </p:pic>
      <p:sp>
        <p:nvSpPr>
          <p:cNvPr id="3" name="Rectangle 2">
            <a:extLst>
              <a:ext uri="{FF2B5EF4-FFF2-40B4-BE49-F238E27FC236}">
                <a16:creationId xmlns:a16="http://schemas.microsoft.com/office/drawing/2014/main" id="{C8679D5F-5B9A-574C-ADD2-C530C189844F}"/>
              </a:ext>
            </a:extLst>
          </p:cNvPr>
          <p:cNvSpPr/>
          <p:nvPr/>
        </p:nvSpPr>
        <p:spPr>
          <a:xfrm>
            <a:off x="5791200" y="4199467"/>
            <a:ext cx="1761067" cy="40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219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a:t>
            </a:r>
          </a:p>
        </p:txBody>
      </p:sp>
      <p:sp>
        <p:nvSpPr>
          <p:cNvPr id="3" name="Content Placeholder 2"/>
          <p:cNvSpPr>
            <a:spLocks noGrp="1"/>
          </p:cNvSpPr>
          <p:nvPr>
            <p:ph sz="quarter" idx="1"/>
          </p:nvPr>
        </p:nvSpPr>
        <p:spPr>
          <a:xfrm>
            <a:off x="543858" y="853440"/>
            <a:ext cx="8510495" cy="4389120"/>
          </a:xfrm>
        </p:spPr>
        <p:txBody>
          <a:bodyPr/>
          <a:lstStyle/>
          <a:p>
            <a:pPr>
              <a:spcAft>
                <a:spcPts val="600"/>
              </a:spcAft>
            </a:pPr>
            <a:r>
              <a:rPr lang="en-US" sz="2000" dirty="0"/>
              <a:t>The server may wish to timeout a client if it does not respond quickly enough, i.e., does not write a request to the server in time. This should be a long period (several minutes), because the users may be taking their time.</a:t>
            </a:r>
          </a:p>
          <a:p>
            <a:pPr>
              <a:spcAft>
                <a:spcPts val="600"/>
              </a:spcAft>
            </a:pPr>
            <a:r>
              <a:rPr lang="en-US" sz="2000" dirty="0"/>
              <a:t>The client may want to timeout the server (after a much shorter time). </a:t>
            </a:r>
          </a:p>
          <a:p>
            <a:pPr marL="0" indent="0">
              <a:spcAft>
                <a:spcPts val="600"/>
              </a:spcAft>
              <a:buNone/>
            </a:pPr>
            <a:r>
              <a:rPr lang="en-US" sz="2000" dirty="0">
                <a:latin typeface="Courier" pitchFamily="2" charset="0"/>
              </a:rPr>
              <a:t>  try { </a:t>
            </a:r>
          </a:p>
          <a:p>
            <a:pPr marL="0" indent="0">
              <a:spcAft>
                <a:spcPts val="600"/>
              </a:spcAft>
              <a:buNone/>
            </a:pPr>
            <a:r>
              <a:rPr lang="en-US" sz="2000" dirty="0">
                <a:latin typeface="Courier" pitchFamily="2" charset="0"/>
              </a:rPr>
              <a:t>	</a:t>
            </a:r>
            <a:r>
              <a:rPr lang="en-US" sz="2000" dirty="0" err="1">
                <a:latin typeface="Courier" pitchFamily="2" charset="0"/>
              </a:rPr>
              <a:t>socket.setSoTimeout</a:t>
            </a:r>
            <a:r>
              <a:rPr lang="en-US" sz="2000" dirty="0">
                <a:latin typeface="Courier" pitchFamily="2" charset="0"/>
              </a:rPr>
              <a:t>(10000); // 10 seconds </a:t>
            </a:r>
          </a:p>
          <a:p>
            <a:pPr marL="0" indent="0">
              <a:spcAft>
                <a:spcPts val="600"/>
              </a:spcAft>
              <a:buNone/>
            </a:pPr>
            <a:r>
              <a:rPr lang="en-US" sz="2000" dirty="0">
                <a:latin typeface="Courier" pitchFamily="2" charset="0"/>
              </a:rPr>
              <a:t>  } catch(</a:t>
            </a:r>
            <a:r>
              <a:rPr lang="en-US" sz="2000" dirty="0" err="1">
                <a:latin typeface="Courier" pitchFamily="2" charset="0"/>
              </a:rPr>
              <a:t>SocketException</a:t>
            </a:r>
            <a:r>
              <a:rPr lang="en-US" sz="2000" dirty="0">
                <a:latin typeface="Courier" pitchFamily="2" charset="0"/>
              </a:rPr>
              <a:t> e) { </a:t>
            </a:r>
            <a:r>
              <a:rPr lang="en-US" sz="2000" dirty="0" err="1">
                <a:latin typeface="Courier" pitchFamily="2" charset="0"/>
              </a:rPr>
              <a:t>e.printStackTrace</a:t>
            </a:r>
            <a:r>
              <a:rPr lang="en-US" sz="2000" dirty="0">
                <a:latin typeface="Courier" pitchFamily="2" charset="0"/>
              </a:rPr>
              <a:t>(); } </a:t>
            </a:r>
          </a:p>
          <a:p>
            <a:pPr>
              <a:spcAft>
                <a:spcPts val="600"/>
              </a:spcAft>
            </a:pPr>
            <a:r>
              <a:rPr lang="en-US" sz="2000" dirty="0"/>
              <a:t>Staying alive: A client may wish to stay connected to a server even if it has nothing to send. It can </a:t>
            </a:r>
            <a:r>
              <a:rPr lang="en-US" sz="2000" dirty="0" err="1">
                <a:latin typeface="Courier" pitchFamily="2" charset="0"/>
              </a:rPr>
              <a:t>setKeepAlive</a:t>
            </a:r>
            <a:r>
              <a:rPr lang="en-US" sz="2000" dirty="0">
                <a:latin typeface="Courier" pitchFamily="2" charset="0"/>
              </a:rPr>
              <a:t>(true) </a:t>
            </a:r>
            <a:r>
              <a:rPr lang="en-US" sz="2000" dirty="0"/>
              <a:t>on the socket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76</a:t>
            </a:fld>
            <a:endParaRPr lang="en-US"/>
          </a:p>
        </p:txBody>
      </p:sp>
    </p:spTree>
    <p:extLst>
      <p:ext uri="{BB962C8B-B14F-4D97-AF65-F5344CB8AC3E}">
        <p14:creationId xmlns:p14="http://schemas.microsoft.com/office/powerpoint/2010/main" val="1895539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Multiple Clients</a:t>
            </a:r>
          </a:p>
        </p:txBody>
      </p:sp>
      <p:sp>
        <p:nvSpPr>
          <p:cNvPr id="3" name="Content Placeholder 2"/>
          <p:cNvSpPr>
            <a:spLocks noGrp="1"/>
          </p:cNvSpPr>
          <p:nvPr>
            <p:ph sz="quarter" idx="1"/>
          </p:nvPr>
        </p:nvSpPr>
        <p:spPr/>
        <p:txBody>
          <a:bodyPr/>
          <a:lstStyle/>
          <a:p>
            <a:r>
              <a:rPr lang="en-US" sz="2000" dirty="0"/>
              <a:t>The </a:t>
            </a:r>
            <a:r>
              <a:rPr lang="en-US" sz="2000" dirty="0" err="1">
                <a:latin typeface="Courier" pitchFamily="2" charset="0"/>
              </a:rPr>
              <a:t>TimeServer</a:t>
            </a:r>
            <a:r>
              <a:rPr lang="en-US" sz="2000" dirty="0"/>
              <a:t> example above handles one client at a time – this can cause delay and waiting for client if there are many clients to be serviced </a:t>
            </a:r>
          </a:p>
          <a:p>
            <a:r>
              <a:rPr lang="en-US" sz="2000" dirty="0"/>
              <a:t>All types of servers need to be highly threaded – to handle multiple concurrent clients </a:t>
            </a:r>
          </a:p>
          <a:p>
            <a:r>
              <a:rPr lang="en-US" sz="2000" dirty="0"/>
              <a:t>To handle multiple clients</a:t>
            </a:r>
          </a:p>
          <a:p>
            <a:pPr lvl="1"/>
            <a:r>
              <a:rPr lang="en-US" dirty="0"/>
              <a:t>In the server, create a thread for each client</a:t>
            </a:r>
          </a:p>
          <a:p>
            <a:pPr lvl="1"/>
            <a:r>
              <a:rPr lang="en-US" dirty="0"/>
              <a:t>Pass socket to constructor of thread so that thread has access to (client) socket </a:t>
            </a:r>
          </a:p>
          <a:p>
            <a:pPr lvl="1"/>
            <a:r>
              <a:rPr lang="en-US" dirty="0"/>
              <a:t>No difference in client, the client does not know that there are many other clients being serviced concurrently</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77</a:t>
            </a:fld>
            <a:endParaRPr lang="en-US"/>
          </a:p>
        </p:txBody>
      </p:sp>
    </p:spTree>
    <p:extLst>
      <p:ext uri="{BB962C8B-B14F-4D97-AF65-F5344CB8AC3E}">
        <p14:creationId xmlns:p14="http://schemas.microsoft.com/office/powerpoint/2010/main" val="2822071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Multi Thread the Servers?</a:t>
            </a:r>
          </a:p>
        </p:txBody>
      </p:sp>
      <p:sp>
        <p:nvSpPr>
          <p:cNvPr id="3" name="Content Placeholder 2"/>
          <p:cNvSpPr>
            <a:spLocks noGrp="1"/>
          </p:cNvSpPr>
          <p:nvPr>
            <p:ph sz="quarter" idx="1"/>
          </p:nvPr>
        </p:nvSpPr>
        <p:spPr/>
        <p:txBody>
          <a:bodyPr/>
          <a:lstStyle/>
          <a:p>
            <a:pPr>
              <a:spcAft>
                <a:spcPts val="600"/>
              </a:spcAft>
            </a:pPr>
            <a:r>
              <a:rPr lang="en-US" sz="2000" dirty="0"/>
              <a:t>When a client sends a request to the server, the server accepts the request, does some processing and sends a response back to the client. </a:t>
            </a:r>
          </a:p>
          <a:p>
            <a:pPr>
              <a:spcAft>
                <a:spcPts val="600"/>
              </a:spcAft>
            </a:pPr>
            <a:r>
              <a:rPr lang="en-US" sz="2000" dirty="0"/>
              <a:t>Processing can take time and the server is blocked during processing. Any other request to the server is denied until the server completes the current request. This can lead to timeouts and disconnects by other clients which are in the queue.</a:t>
            </a:r>
          </a:p>
          <a:p>
            <a:pPr>
              <a:spcAft>
                <a:spcPts val="600"/>
              </a:spcAft>
            </a:pPr>
            <a:r>
              <a:rPr lang="en-US" sz="2000" dirty="0"/>
              <a:t>A multithreaded server can handle many requests at a time without blocking and gives reasonable response time to clients.</a:t>
            </a:r>
          </a:p>
          <a:p>
            <a:pPr>
              <a:spcAft>
                <a:spcPts val="600"/>
              </a:spcAft>
            </a:pPr>
            <a:r>
              <a:rPr lang="en-US" sz="2000" dirty="0"/>
              <a:t>Threads allow server to handle many requests concurrently.</a:t>
            </a:r>
          </a:p>
          <a:p>
            <a:pPr>
              <a:spcAft>
                <a:spcPts val="600"/>
              </a:spcAft>
            </a:pPr>
            <a:r>
              <a:rPr lang="en-US" sz="2000" dirty="0"/>
              <a:t>Threading makes servers scalable.</a:t>
            </a:r>
          </a:p>
          <a:p>
            <a:endParaRPr lang="en-US" sz="2133"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78</a:t>
            </a:fld>
            <a:endParaRPr lang="en-US"/>
          </a:p>
        </p:txBody>
      </p:sp>
    </p:spTree>
    <p:extLst>
      <p:ext uri="{BB962C8B-B14F-4D97-AF65-F5344CB8AC3E}">
        <p14:creationId xmlns:p14="http://schemas.microsoft.com/office/powerpoint/2010/main" val="1580686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Multi Thread a Server</a:t>
            </a:r>
          </a:p>
        </p:txBody>
      </p:sp>
      <p:sp>
        <p:nvSpPr>
          <p:cNvPr id="3" name="Content Placeholder 2"/>
          <p:cNvSpPr>
            <a:spLocks noGrp="1"/>
          </p:cNvSpPr>
          <p:nvPr>
            <p:ph sz="quarter" idx="1"/>
          </p:nvPr>
        </p:nvSpPr>
        <p:spPr/>
        <p:txBody>
          <a:bodyPr/>
          <a:lstStyle/>
          <a:p>
            <a:r>
              <a:rPr lang="en-US" sz="2000" dirty="0"/>
              <a:t>Server program is now divided to into parts:</a:t>
            </a:r>
          </a:p>
          <a:p>
            <a:pPr lvl="1"/>
            <a:r>
              <a:rPr lang="en-US" sz="1600" dirty="0"/>
              <a:t>The main thread which listens for connections from the clients, and</a:t>
            </a:r>
          </a:p>
          <a:p>
            <a:pPr lvl="1"/>
            <a:r>
              <a:rPr lang="en-US" sz="1600" dirty="0"/>
              <a:t>The request handler – the thread which actually services the client request.</a:t>
            </a:r>
          </a:p>
          <a:p>
            <a:r>
              <a:rPr lang="en-US" sz="2000" dirty="0"/>
              <a:t>The main thread listens for and accepts connections. Whenever a client connects, a new thread is created to handle the client request. This new thread handles processing the request and communication with the client. </a:t>
            </a:r>
          </a:p>
          <a:p>
            <a:r>
              <a:rPr lang="en-US" sz="2000" dirty="0"/>
              <a:t>The main thread does not block and continues listening for connections. </a:t>
            </a:r>
          </a:p>
          <a:p>
            <a:r>
              <a:rPr lang="en-US" sz="2000" dirty="0"/>
              <a:t>The main thread and the service threads run concurrently. </a:t>
            </a:r>
          </a:p>
          <a:p>
            <a:r>
              <a:rPr lang="en-US" sz="2000" dirty="0"/>
              <a:t>In actual use servers use thread pools instead of creating new threads on the fly.</a:t>
            </a:r>
          </a:p>
        </p:txBody>
      </p:sp>
      <p:sp>
        <p:nvSpPr>
          <p:cNvPr id="4" name="Slide Number Placeholder 3"/>
          <p:cNvSpPr>
            <a:spLocks noGrp="1"/>
          </p:cNvSpPr>
          <p:nvPr>
            <p:ph type="sldNum" sz="quarter" idx="12"/>
          </p:nvPr>
        </p:nvSpPr>
        <p:spPr/>
        <p:txBody>
          <a:bodyPr/>
          <a:lstStyle/>
          <a:p>
            <a:fld id="{512554E6-18DE-4001-97A4-636103A74477}" type="slidenum">
              <a:rPr lang="en-US" smtClean="0"/>
              <a:pPr/>
              <a:t>79</a:t>
            </a:fld>
            <a:endParaRPr lang="en-US"/>
          </a:p>
        </p:txBody>
      </p:sp>
    </p:spTree>
    <p:extLst>
      <p:ext uri="{BB962C8B-B14F-4D97-AF65-F5344CB8AC3E}">
        <p14:creationId xmlns:p14="http://schemas.microsoft.com/office/powerpoint/2010/main" val="163649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333067" y="5689600"/>
            <a:ext cx="1693333" cy="406400"/>
          </a:xfrm>
        </p:spPr>
        <p:txBody>
          <a:bodyPr/>
          <a:lstStyle/>
          <a:p>
            <a:fld id="{FB52F525-320B-DF46-8204-EAFC07CB6EDC}" type="slidenum">
              <a:rPr lang="en-US"/>
              <a:pPr/>
              <a:t>8</a:t>
            </a:fld>
            <a:endParaRPr lang="en-US"/>
          </a:p>
        </p:txBody>
      </p:sp>
      <p:sp>
        <p:nvSpPr>
          <p:cNvPr id="475138" name="Rectangle 2"/>
          <p:cNvSpPr>
            <a:spLocks noGrp="1" noChangeArrowheads="1"/>
          </p:cNvSpPr>
          <p:nvPr>
            <p:ph type="title"/>
          </p:nvPr>
        </p:nvSpPr>
        <p:spPr>
          <a:xfrm>
            <a:off x="909796" y="223605"/>
            <a:ext cx="6908800" cy="1016000"/>
          </a:xfrm>
        </p:spPr>
        <p:txBody>
          <a:bodyPr anchor="t" anchorCtr="0"/>
          <a:lstStyle/>
          <a:p>
            <a:r>
              <a:rPr lang="en-US" dirty="0"/>
              <a:t>Blockchain Demo – Quality Attributes and Design</a:t>
            </a:r>
          </a:p>
        </p:txBody>
      </p:sp>
      <p:sp>
        <p:nvSpPr>
          <p:cNvPr id="2" name="Rectangle 1">
            <a:extLst>
              <a:ext uri="{FF2B5EF4-FFF2-40B4-BE49-F238E27FC236}">
                <a16:creationId xmlns:a16="http://schemas.microsoft.com/office/drawing/2014/main" id="{3876A71A-6C6D-184C-9BD9-FABBF45AA710}"/>
              </a:ext>
            </a:extLst>
          </p:cNvPr>
          <p:cNvSpPr/>
          <p:nvPr/>
        </p:nvSpPr>
        <p:spPr bwMode="auto">
          <a:xfrm>
            <a:off x="3014133" y="1354667"/>
            <a:ext cx="5080000" cy="426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3" name="TextBox 2">
            <a:extLst>
              <a:ext uri="{FF2B5EF4-FFF2-40B4-BE49-F238E27FC236}">
                <a16:creationId xmlns:a16="http://schemas.microsoft.com/office/drawing/2014/main" id="{1E777356-6BAE-3846-9174-D3F821B566C4}"/>
              </a:ext>
            </a:extLst>
          </p:cNvPr>
          <p:cNvSpPr txBox="1"/>
          <p:nvPr/>
        </p:nvSpPr>
        <p:spPr>
          <a:xfrm>
            <a:off x="4932185" y="1379377"/>
            <a:ext cx="1454244" cy="343043"/>
          </a:xfrm>
          <a:prstGeom prst="rect">
            <a:avLst/>
          </a:prstGeom>
          <a:noFill/>
        </p:spPr>
        <p:txBody>
          <a:bodyPr wrap="none" rtlCol="0">
            <a:spAutoFit/>
          </a:bodyPr>
          <a:lstStyle/>
          <a:p>
            <a:r>
              <a:rPr lang="en-US" dirty="0"/>
              <a:t>Kubernetes</a:t>
            </a:r>
          </a:p>
        </p:txBody>
      </p:sp>
      <p:sp>
        <p:nvSpPr>
          <p:cNvPr id="13" name="Rectangle 12">
            <a:extLst>
              <a:ext uri="{FF2B5EF4-FFF2-40B4-BE49-F238E27FC236}">
                <a16:creationId xmlns:a16="http://schemas.microsoft.com/office/drawing/2014/main" id="{5A7FD5BE-F3CF-5748-AEE0-23C05FA255B0}"/>
              </a:ext>
            </a:extLst>
          </p:cNvPr>
          <p:cNvSpPr/>
          <p:nvPr/>
        </p:nvSpPr>
        <p:spPr bwMode="auto">
          <a:xfrm>
            <a:off x="6197600" y="1784001"/>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4" name="TextBox 13">
            <a:extLst>
              <a:ext uri="{FF2B5EF4-FFF2-40B4-BE49-F238E27FC236}">
                <a16:creationId xmlns:a16="http://schemas.microsoft.com/office/drawing/2014/main" id="{E6272A6F-A566-0E4C-A4B2-A230B5C326A2}"/>
              </a:ext>
            </a:extLst>
          </p:cNvPr>
          <p:cNvSpPr txBox="1"/>
          <p:nvPr/>
        </p:nvSpPr>
        <p:spPr>
          <a:xfrm>
            <a:off x="6248923" y="1770116"/>
            <a:ext cx="1035861" cy="437877"/>
          </a:xfrm>
          <a:prstGeom prst="rect">
            <a:avLst/>
          </a:prstGeom>
          <a:noFill/>
        </p:spPr>
        <p:txBody>
          <a:bodyPr wrap="none" rtlCol="0">
            <a:spAutoFit/>
          </a:bodyPr>
          <a:lstStyle/>
          <a:p>
            <a:pPr algn="ctr"/>
            <a:r>
              <a:rPr lang="en-US" sz="1244" dirty="0">
                <a:solidFill>
                  <a:srgbClr val="FFFF00"/>
                </a:solidFill>
              </a:rPr>
              <a:t>Blockchain</a:t>
            </a:r>
            <a:br>
              <a:rPr lang="en-US" sz="1244" dirty="0">
                <a:solidFill>
                  <a:srgbClr val="FFFF00"/>
                </a:solidFill>
              </a:rPr>
            </a:br>
            <a:r>
              <a:rPr lang="en-US" sz="1244" dirty="0">
                <a:solidFill>
                  <a:srgbClr val="FFFF00"/>
                </a:solidFill>
              </a:rPr>
              <a:t>UI Pod</a:t>
            </a:r>
          </a:p>
        </p:txBody>
      </p:sp>
      <p:sp>
        <p:nvSpPr>
          <p:cNvPr id="15" name="Rectangle 14">
            <a:extLst>
              <a:ext uri="{FF2B5EF4-FFF2-40B4-BE49-F238E27FC236}">
                <a16:creationId xmlns:a16="http://schemas.microsoft.com/office/drawing/2014/main" id="{20FD84DA-3E17-184F-8322-B9ACFA5A25D0}"/>
              </a:ext>
            </a:extLst>
          </p:cNvPr>
          <p:cNvSpPr/>
          <p:nvPr/>
        </p:nvSpPr>
        <p:spPr bwMode="auto">
          <a:xfrm>
            <a:off x="6197600" y="2504139"/>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6" name="TextBox 15">
            <a:extLst>
              <a:ext uri="{FF2B5EF4-FFF2-40B4-BE49-F238E27FC236}">
                <a16:creationId xmlns:a16="http://schemas.microsoft.com/office/drawing/2014/main" id="{0A2E3E83-BF44-4D40-A777-D49BFA6AFD6E}"/>
              </a:ext>
            </a:extLst>
          </p:cNvPr>
          <p:cNvSpPr txBox="1"/>
          <p:nvPr/>
        </p:nvSpPr>
        <p:spPr>
          <a:xfrm>
            <a:off x="6107059" y="2598796"/>
            <a:ext cx="1319592" cy="437877"/>
          </a:xfrm>
          <a:prstGeom prst="rect">
            <a:avLst/>
          </a:prstGeom>
          <a:noFill/>
        </p:spPr>
        <p:txBody>
          <a:bodyPr wrap="none" rtlCol="0">
            <a:spAutoFit/>
          </a:bodyPr>
          <a:lstStyle/>
          <a:p>
            <a:pPr algn="ctr"/>
            <a:r>
              <a:rPr lang="en-US" sz="1244" dirty="0" err="1">
                <a:solidFill>
                  <a:srgbClr val="FFFF00"/>
                </a:solidFill>
              </a:rPr>
              <a:t>GoLang</a:t>
            </a:r>
            <a:r>
              <a:rPr lang="en-US" sz="1244" dirty="0">
                <a:solidFill>
                  <a:srgbClr val="FFFF00"/>
                </a:solidFill>
              </a:rPr>
              <a:t> Solver</a:t>
            </a:r>
            <a:br>
              <a:rPr lang="en-US" sz="1244" dirty="0">
                <a:solidFill>
                  <a:srgbClr val="FFFF00"/>
                </a:solidFill>
              </a:rPr>
            </a:br>
            <a:r>
              <a:rPr lang="en-US" sz="1244" dirty="0">
                <a:solidFill>
                  <a:srgbClr val="FFFF00"/>
                </a:solidFill>
              </a:rPr>
              <a:t>API Pod</a:t>
            </a:r>
          </a:p>
        </p:txBody>
      </p:sp>
      <p:sp>
        <p:nvSpPr>
          <p:cNvPr id="17" name="Rectangle 16">
            <a:extLst>
              <a:ext uri="{FF2B5EF4-FFF2-40B4-BE49-F238E27FC236}">
                <a16:creationId xmlns:a16="http://schemas.microsoft.com/office/drawing/2014/main" id="{09E4D08D-F9D1-DC46-9328-CE9F05DEDF79}"/>
              </a:ext>
            </a:extLst>
          </p:cNvPr>
          <p:cNvSpPr/>
          <p:nvPr/>
        </p:nvSpPr>
        <p:spPr bwMode="auto">
          <a:xfrm>
            <a:off x="6189472" y="3224277"/>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18" name="TextBox 17">
            <a:extLst>
              <a:ext uri="{FF2B5EF4-FFF2-40B4-BE49-F238E27FC236}">
                <a16:creationId xmlns:a16="http://schemas.microsoft.com/office/drawing/2014/main" id="{7A33C5A5-86E3-B146-830E-AC4E9CDC9836}"/>
              </a:ext>
            </a:extLst>
          </p:cNvPr>
          <p:cNvSpPr txBox="1"/>
          <p:nvPr/>
        </p:nvSpPr>
        <p:spPr>
          <a:xfrm>
            <a:off x="6170265" y="3318934"/>
            <a:ext cx="1176925" cy="437877"/>
          </a:xfrm>
          <a:prstGeom prst="rect">
            <a:avLst/>
          </a:prstGeom>
          <a:noFill/>
        </p:spPr>
        <p:txBody>
          <a:bodyPr wrap="none" rtlCol="0">
            <a:spAutoFit/>
          </a:bodyPr>
          <a:lstStyle/>
          <a:p>
            <a:pPr algn="ctr"/>
            <a:r>
              <a:rPr lang="en-US" sz="1244" dirty="0">
                <a:solidFill>
                  <a:srgbClr val="FFFF00"/>
                </a:solidFill>
              </a:rPr>
              <a:t>NODE Solver</a:t>
            </a:r>
            <a:br>
              <a:rPr lang="en-US" sz="1244" dirty="0">
                <a:solidFill>
                  <a:srgbClr val="FFFF00"/>
                </a:solidFill>
              </a:rPr>
            </a:br>
            <a:r>
              <a:rPr lang="en-US" sz="1244" dirty="0">
                <a:solidFill>
                  <a:srgbClr val="FFFF00"/>
                </a:solidFill>
              </a:rPr>
              <a:t>API Pod</a:t>
            </a:r>
          </a:p>
        </p:txBody>
      </p:sp>
      <p:sp>
        <p:nvSpPr>
          <p:cNvPr id="19" name="Rectangle 18">
            <a:extLst>
              <a:ext uri="{FF2B5EF4-FFF2-40B4-BE49-F238E27FC236}">
                <a16:creationId xmlns:a16="http://schemas.microsoft.com/office/drawing/2014/main" id="{215E3466-080C-0648-BB2E-11E3EAD72452}"/>
              </a:ext>
            </a:extLst>
          </p:cNvPr>
          <p:cNvSpPr/>
          <p:nvPr/>
        </p:nvSpPr>
        <p:spPr bwMode="auto">
          <a:xfrm>
            <a:off x="6181344" y="3944415"/>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20" name="TextBox 19">
            <a:extLst>
              <a:ext uri="{FF2B5EF4-FFF2-40B4-BE49-F238E27FC236}">
                <a16:creationId xmlns:a16="http://schemas.microsoft.com/office/drawing/2014/main" id="{3E16D358-CAF8-9641-A3C3-0F626D20B0D5}"/>
              </a:ext>
            </a:extLst>
          </p:cNvPr>
          <p:cNvSpPr txBox="1"/>
          <p:nvPr/>
        </p:nvSpPr>
        <p:spPr>
          <a:xfrm>
            <a:off x="6165344" y="4039072"/>
            <a:ext cx="1170513" cy="437877"/>
          </a:xfrm>
          <a:prstGeom prst="rect">
            <a:avLst/>
          </a:prstGeom>
          <a:noFill/>
        </p:spPr>
        <p:txBody>
          <a:bodyPr wrap="none" rtlCol="0">
            <a:spAutoFit/>
          </a:bodyPr>
          <a:lstStyle/>
          <a:p>
            <a:pPr algn="ctr"/>
            <a:r>
              <a:rPr lang="en-US" sz="1244" dirty="0">
                <a:solidFill>
                  <a:srgbClr val="FFFF00"/>
                </a:solidFill>
              </a:rPr>
              <a:t>Kotlin Solver</a:t>
            </a:r>
            <a:br>
              <a:rPr lang="en-US" sz="1244" dirty="0">
                <a:solidFill>
                  <a:srgbClr val="FFFF00"/>
                </a:solidFill>
              </a:rPr>
            </a:br>
            <a:r>
              <a:rPr lang="en-US" sz="1244" dirty="0">
                <a:solidFill>
                  <a:srgbClr val="FFFF00"/>
                </a:solidFill>
              </a:rPr>
              <a:t>API Pod</a:t>
            </a:r>
          </a:p>
        </p:txBody>
      </p:sp>
      <p:sp>
        <p:nvSpPr>
          <p:cNvPr id="21" name="Rectangle 20">
            <a:extLst>
              <a:ext uri="{FF2B5EF4-FFF2-40B4-BE49-F238E27FC236}">
                <a16:creationId xmlns:a16="http://schemas.microsoft.com/office/drawing/2014/main" id="{E476A63B-1D2E-DC46-A5DC-8041550D2B6D}"/>
              </a:ext>
            </a:extLst>
          </p:cNvPr>
          <p:cNvSpPr/>
          <p:nvPr/>
        </p:nvSpPr>
        <p:spPr bwMode="auto">
          <a:xfrm>
            <a:off x="6173216" y="4664553"/>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22" name="TextBox 21">
            <a:extLst>
              <a:ext uri="{FF2B5EF4-FFF2-40B4-BE49-F238E27FC236}">
                <a16:creationId xmlns:a16="http://schemas.microsoft.com/office/drawing/2014/main" id="{DE5EA981-6C09-9A4A-BAD6-16086D1F92F8}"/>
              </a:ext>
            </a:extLst>
          </p:cNvPr>
          <p:cNvSpPr txBox="1"/>
          <p:nvPr/>
        </p:nvSpPr>
        <p:spPr>
          <a:xfrm>
            <a:off x="6166832" y="4759209"/>
            <a:ext cx="1151277" cy="437877"/>
          </a:xfrm>
          <a:prstGeom prst="rect">
            <a:avLst/>
          </a:prstGeom>
          <a:noFill/>
        </p:spPr>
        <p:txBody>
          <a:bodyPr wrap="none" rtlCol="0">
            <a:spAutoFit/>
          </a:bodyPr>
          <a:lstStyle/>
          <a:p>
            <a:pPr algn="ctr"/>
            <a:r>
              <a:rPr lang="en-US" sz="1244" dirty="0">
                <a:solidFill>
                  <a:srgbClr val="FFFF00"/>
                </a:solidFill>
              </a:rPr>
              <a:t>RUST Solver</a:t>
            </a:r>
            <a:br>
              <a:rPr lang="en-US" sz="1244" dirty="0">
                <a:solidFill>
                  <a:srgbClr val="FFFF00"/>
                </a:solidFill>
              </a:rPr>
            </a:br>
            <a:r>
              <a:rPr lang="en-US" sz="1244" dirty="0">
                <a:solidFill>
                  <a:srgbClr val="FFFF00"/>
                </a:solidFill>
              </a:rPr>
              <a:t>API Pod</a:t>
            </a:r>
          </a:p>
        </p:txBody>
      </p:sp>
      <p:sp>
        <p:nvSpPr>
          <p:cNvPr id="23" name="Rectangle 22">
            <a:extLst>
              <a:ext uri="{FF2B5EF4-FFF2-40B4-BE49-F238E27FC236}">
                <a16:creationId xmlns:a16="http://schemas.microsoft.com/office/drawing/2014/main" id="{EEC22B13-89C1-8C48-8FC9-2F64EB723B6A}"/>
              </a:ext>
            </a:extLst>
          </p:cNvPr>
          <p:cNvSpPr/>
          <p:nvPr/>
        </p:nvSpPr>
        <p:spPr bwMode="auto">
          <a:xfrm>
            <a:off x="4817358" y="1828801"/>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24" name="TextBox 23">
            <a:extLst>
              <a:ext uri="{FF2B5EF4-FFF2-40B4-BE49-F238E27FC236}">
                <a16:creationId xmlns:a16="http://schemas.microsoft.com/office/drawing/2014/main" id="{45EA9406-53B7-E64D-995E-7F0CC7E811CE}"/>
              </a:ext>
            </a:extLst>
          </p:cNvPr>
          <p:cNvSpPr txBox="1"/>
          <p:nvPr/>
        </p:nvSpPr>
        <p:spPr>
          <a:xfrm>
            <a:off x="4868681" y="1923457"/>
            <a:ext cx="1035861" cy="437877"/>
          </a:xfrm>
          <a:prstGeom prst="rect">
            <a:avLst/>
          </a:prstGeom>
          <a:noFill/>
        </p:spPr>
        <p:txBody>
          <a:bodyPr wrap="none" rtlCol="0">
            <a:spAutoFit/>
          </a:bodyPr>
          <a:lstStyle/>
          <a:p>
            <a:pPr algn="ctr"/>
            <a:r>
              <a:rPr lang="en-US" sz="1244" dirty="0">
                <a:solidFill>
                  <a:srgbClr val="FFFF00"/>
                </a:solidFill>
              </a:rPr>
              <a:t>Blockchain</a:t>
            </a:r>
            <a:br>
              <a:rPr lang="en-US" sz="1244" dirty="0">
                <a:solidFill>
                  <a:srgbClr val="FFFF00"/>
                </a:solidFill>
              </a:rPr>
            </a:br>
            <a:r>
              <a:rPr lang="en-US" sz="1244" dirty="0">
                <a:solidFill>
                  <a:srgbClr val="FFFF00"/>
                </a:solidFill>
              </a:rPr>
              <a:t>UI Service</a:t>
            </a:r>
          </a:p>
        </p:txBody>
      </p:sp>
      <p:sp>
        <p:nvSpPr>
          <p:cNvPr id="25" name="Rectangle 24">
            <a:extLst>
              <a:ext uri="{FF2B5EF4-FFF2-40B4-BE49-F238E27FC236}">
                <a16:creationId xmlns:a16="http://schemas.microsoft.com/office/drawing/2014/main" id="{FE91FD88-6B37-5647-A307-7438DDF0BCD0}"/>
              </a:ext>
            </a:extLst>
          </p:cNvPr>
          <p:cNvSpPr/>
          <p:nvPr/>
        </p:nvSpPr>
        <p:spPr bwMode="auto">
          <a:xfrm>
            <a:off x="4817358" y="2548938"/>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26" name="TextBox 25">
            <a:extLst>
              <a:ext uri="{FF2B5EF4-FFF2-40B4-BE49-F238E27FC236}">
                <a16:creationId xmlns:a16="http://schemas.microsoft.com/office/drawing/2014/main" id="{AE38342C-A92C-A24B-907A-563114DFA29D}"/>
              </a:ext>
            </a:extLst>
          </p:cNvPr>
          <p:cNvSpPr txBox="1"/>
          <p:nvPr/>
        </p:nvSpPr>
        <p:spPr>
          <a:xfrm>
            <a:off x="4726817" y="2643595"/>
            <a:ext cx="1319592" cy="437877"/>
          </a:xfrm>
          <a:prstGeom prst="rect">
            <a:avLst/>
          </a:prstGeom>
          <a:noFill/>
        </p:spPr>
        <p:txBody>
          <a:bodyPr wrap="none" rtlCol="0">
            <a:spAutoFit/>
          </a:bodyPr>
          <a:lstStyle/>
          <a:p>
            <a:pPr algn="ctr"/>
            <a:r>
              <a:rPr lang="en-US" sz="1244" dirty="0" err="1">
                <a:solidFill>
                  <a:srgbClr val="FFFF00"/>
                </a:solidFill>
              </a:rPr>
              <a:t>GoLang</a:t>
            </a:r>
            <a:r>
              <a:rPr lang="en-US" sz="1244" dirty="0">
                <a:solidFill>
                  <a:srgbClr val="FFFF00"/>
                </a:solidFill>
              </a:rPr>
              <a:t> Solver</a:t>
            </a:r>
            <a:br>
              <a:rPr lang="en-US" sz="1244" dirty="0">
                <a:solidFill>
                  <a:srgbClr val="FFFF00"/>
                </a:solidFill>
              </a:rPr>
            </a:br>
            <a:r>
              <a:rPr lang="en-US" sz="1244" dirty="0">
                <a:solidFill>
                  <a:srgbClr val="FFFF00"/>
                </a:solidFill>
              </a:rPr>
              <a:t>Service</a:t>
            </a:r>
          </a:p>
        </p:txBody>
      </p:sp>
      <p:sp>
        <p:nvSpPr>
          <p:cNvPr id="27" name="Rectangle 26">
            <a:extLst>
              <a:ext uri="{FF2B5EF4-FFF2-40B4-BE49-F238E27FC236}">
                <a16:creationId xmlns:a16="http://schemas.microsoft.com/office/drawing/2014/main" id="{2FBD632A-9BFF-0D40-A176-52651CB5672B}"/>
              </a:ext>
            </a:extLst>
          </p:cNvPr>
          <p:cNvSpPr/>
          <p:nvPr/>
        </p:nvSpPr>
        <p:spPr bwMode="auto">
          <a:xfrm>
            <a:off x="4809230" y="3269076"/>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28" name="TextBox 27">
            <a:extLst>
              <a:ext uri="{FF2B5EF4-FFF2-40B4-BE49-F238E27FC236}">
                <a16:creationId xmlns:a16="http://schemas.microsoft.com/office/drawing/2014/main" id="{4379A51B-2D62-9A4E-8FD3-7B9E828AE422}"/>
              </a:ext>
            </a:extLst>
          </p:cNvPr>
          <p:cNvSpPr txBox="1"/>
          <p:nvPr/>
        </p:nvSpPr>
        <p:spPr>
          <a:xfrm>
            <a:off x="4790023" y="3363733"/>
            <a:ext cx="1176925" cy="437877"/>
          </a:xfrm>
          <a:prstGeom prst="rect">
            <a:avLst/>
          </a:prstGeom>
          <a:noFill/>
        </p:spPr>
        <p:txBody>
          <a:bodyPr wrap="none" rtlCol="0">
            <a:spAutoFit/>
          </a:bodyPr>
          <a:lstStyle/>
          <a:p>
            <a:pPr algn="ctr"/>
            <a:r>
              <a:rPr lang="en-US" sz="1244" dirty="0">
                <a:solidFill>
                  <a:srgbClr val="FFFF00"/>
                </a:solidFill>
              </a:rPr>
              <a:t>NODE Solver</a:t>
            </a:r>
            <a:br>
              <a:rPr lang="en-US" sz="1244" dirty="0">
                <a:solidFill>
                  <a:srgbClr val="FFFF00"/>
                </a:solidFill>
              </a:rPr>
            </a:br>
            <a:r>
              <a:rPr lang="en-US" sz="1244" dirty="0">
                <a:solidFill>
                  <a:srgbClr val="FFFF00"/>
                </a:solidFill>
              </a:rPr>
              <a:t>Service</a:t>
            </a:r>
          </a:p>
        </p:txBody>
      </p:sp>
      <p:sp>
        <p:nvSpPr>
          <p:cNvPr id="29" name="Rectangle 28">
            <a:extLst>
              <a:ext uri="{FF2B5EF4-FFF2-40B4-BE49-F238E27FC236}">
                <a16:creationId xmlns:a16="http://schemas.microsoft.com/office/drawing/2014/main" id="{D0601CF5-5C20-EE46-8BB1-2A6EB3540128}"/>
              </a:ext>
            </a:extLst>
          </p:cNvPr>
          <p:cNvSpPr/>
          <p:nvPr/>
        </p:nvSpPr>
        <p:spPr bwMode="auto">
          <a:xfrm>
            <a:off x="4801102" y="3989214"/>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30" name="TextBox 29">
            <a:extLst>
              <a:ext uri="{FF2B5EF4-FFF2-40B4-BE49-F238E27FC236}">
                <a16:creationId xmlns:a16="http://schemas.microsoft.com/office/drawing/2014/main" id="{25C4F568-A407-804B-BB95-46392711185E}"/>
              </a:ext>
            </a:extLst>
          </p:cNvPr>
          <p:cNvSpPr txBox="1"/>
          <p:nvPr/>
        </p:nvSpPr>
        <p:spPr>
          <a:xfrm>
            <a:off x="4785102" y="4083871"/>
            <a:ext cx="1170513" cy="437877"/>
          </a:xfrm>
          <a:prstGeom prst="rect">
            <a:avLst/>
          </a:prstGeom>
          <a:noFill/>
        </p:spPr>
        <p:txBody>
          <a:bodyPr wrap="none" rtlCol="0">
            <a:spAutoFit/>
          </a:bodyPr>
          <a:lstStyle/>
          <a:p>
            <a:pPr algn="ctr"/>
            <a:r>
              <a:rPr lang="en-US" sz="1244" dirty="0">
                <a:solidFill>
                  <a:srgbClr val="FFFF00"/>
                </a:solidFill>
              </a:rPr>
              <a:t>Kotlin Solver</a:t>
            </a:r>
            <a:br>
              <a:rPr lang="en-US" sz="1244" dirty="0">
                <a:solidFill>
                  <a:srgbClr val="FFFF00"/>
                </a:solidFill>
              </a:rPr>
            </a:br>
            <a:r>
              <a:rPr lang="en-US" sz="1244" dirty="0">
                <a:solidFill>
                  <a:srgbClr val="FFFF00"/>
                </a:solidFill>
              </a:rPr>
              <a:t>Service</a:t>
            </a:r>
          </a:p>
        </p:txBody>
      </p:sp>
      <p:sp>
        <p:nvSpPr>
          <p:cNvPr id="31" name="Rectangle 30">
            <a:extLst>
              <a:ext uri="{FF2B5EF4-FFF2-40B4-BE49-F238E27FC236}">
                <a16:creationId xmlns:a16="http://schemas.microsoft.com/office/drawing/2014/main" id="{38539CCD-A4EF-9349-AD60-8117D99207C7}"/>
              </a:ext>
            </a:extLst>
          </p:cNvPr>
          <p:cNvSpPr/>
          <p:nvPr/>
        </p:nvSpPr>
        <p:spPr bwMode="auto">
          <a:xfrm>
            <a:off x="4792974" y="4709352"/>
            <a:ext cx="1113863" cy="654399"/>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32" name="TextBox 31">
            <a:extLst>
              <a:ext uri="{FF2B5EF4-FFF2-40B4-BE49-F238E27FC236}">
                <a16:creationId xmlns:a16="http://schemas.microsoft.com/office/drawing/2014/main" id="{F74CBBDA-2667-C54C-8C0A-F403B4969151}"/>
              </a:ext>
            </a:extLst>
          </p:cNvPr>
          <p:cNvSpPr txBox="1"/>
          <p:nvPr/>
        </p:nvSpPr>
        <p:spPr>
          <a:xfrm>
            <a:off x="4786590" y="4804008"/>
            <a:ext cx="1151277" cy="437877"/>
          </a:xfrm>
          <a:prstGeom prst="rect">
            <a:avLst/>
          </a:prstGeom>
          <a:noFill/>
        </p:spPr>
        <p:txBody>
          <a:bodyPr wrap="none" rtlCol="0">
            <a:spAutoFit/>
          </a:bodyPr>
          <a:lstStyle/>
          <a:p>
            <a:pPr algn="ctr"/>
            <a:r>
              <a:rPr lang="en-US" sz="1244" dirty="0">
                <a:solidFill>
                  <a:srgbClr val="FFFF00"/>
                </a:solidFill>
              </a:rPr>
              <a:t>RUST Solver</a:t>
            </a:r>
            <a:br>
              <a:rPr lang="en-US" sz="1244" dirty="0">
                <a:solidFill>
                  <a:srgbClr val="FFFF00"/>
                </a:solidFill>
              </a:rPr>
            </a:br>
            <a:r>
              <a:rPr lang="en-US" sz="1244" dirty="0">
                <a:solidFill>
                  <a:srgbClr val="FFFF00"/>
                </a:solidFill>
              </a:rPr>
              <a:t>Service</a:t>
            </a:r>
          </a:p>
        </p:txBody>
      </p:sp>
      <p:cxnSp>
        <p:nvCxnSpPr>
          <p:cNvPr id="6" name="Straight Connector 5">
            <a:extLst>
              <a:ext uri="{FF2B5EF4-FFF2-40B4-BE49-F238E27FC236}">
                <a16:creationId xmlns:a16="http://schemas.microsoft.com/office/drawing/2014/main" id="{16CCB767-011E-E740-9C0E-3280F2BA008F}"/>
              </a:ext>
            </a:extLst>
          </p:cNvPr>
          <p:cNvCxnSpPr>
            <a:stCxn id="23" idx="3"/>
            <a:endCxn id="13" idx="1"/>
          </p:cNvCxnSpPr>
          <p:nvPr/>
        </p:nvCxnSpPr>
        <p:spPr bwMode="auto">
          <a:xfrm flipV="1">
            <a:off x="5931221" y="2111201"/>
            <a:ext cx="266379" cy="44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a:extLst>
              <a:ext uri="{FF2B5EF4-FFF2-40B4-BE49-F238E27FC236}">
                <a16:creationId xmlns:a16="http://schemas.microsoft.com/office/drawing/2014/main" id="{F1D526B0-BA23-A448-BA7B-B04C9F94A7DB}"/>
              </a:ext>
            </a:extLst>
          </p:cNvPr>
          <p:cNvCxnSpPr>
            <a:cxnSpLocks/>
            <a:stCxn id="28" idx="3"/>
            <a:endCxn id="17" idx="1"/>
          </p:cNvCxnSpPr>
          <p:nvPr/>
        </p:nvCxnSpPr>
        <p:spPr bwMode="auto">
          <a:xfrm flipV="1">
            <a:off x="5966948" y="3551477"/>
            <a:ext cx="222524" cy="311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a:extLst>
              <a:ext uri="{FF2B5EF4-FFF2-40B4-BE49-F238E27FC236}">
                <a16:creationId xmlns:a16="http://schemas.microsoft.com/office/drawing/2014/main" id="{51839D17-B1BC-3245-A530-A92A7FB1E0F5}"/>
              </a:ext>
            </a:extLst>
          </p:cNvPr>
          <p:cNvCxnSpPr>
            <a:cxnSpLocks/>
            <a:stCxn id="29" idx="3"/>
            <a:endCxn id="19" idx="1"/>
          </p:cNvCxnSpPr>
          <p:nvPr/>
        </p:nvCxnSpPr>
        <p:spPr bwMode="auto">
          <a:xfrm flipV="1">
            <a:off x="5914965" y="4271615"/>
            <a:ext cx="266379" cy="44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7EB8E615-3028-344C-BB59-E0F32659FF1F}"/>
              </a:ext>
            </a:extLst>
          </p:cNvPr>
          <p:cNvCxnSpPr>
            <a:cxnSpLocks/>
            <a:stCxn id="31" idx="3"/>
            <a:endCxn id="21" idx="1"/>
          </p:cNvCxnSpPr>
          <p:nvPr/>
        </p:nvCxnSpPr>
        <p:spPr bwMode="auto">
          <a:xfrm flipV="1">
            <a:off x="5906837" y="4991753"/>
            <a:ext cx="266379" cy="44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Straight Connector 48">
            <a:extLst>
              <a:ext uri="{FF2B5EF4-FFF2-40B4-BE49-F238E27FC236}">
                <a16:creationId xmlns:a16="http://schemas.microsoft.com/office/drawing/2014/main" id="{ED7ED7A8-B41E-8741-82E1-D72BE3472304}"/>
              </a:ext>
            </a:extLst>
          </p:cNvPr>
          <p:cNvCxnSpPr>
            <a:cxnSpLocks/>
            <a:endCxn id="16" idx="1"/>
          </p:cNvCxnSpPr>
          <p:nvPr/>
        </p:nvCxnSpPr>
        <p:spPr bwMode="auto">
          <a:xfrm flipV="1">
            <a:off x="5841037" y="2817735"/>
            <a:ext cx="266022" cy="947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Rectangle 51">
            <a:extLst>
              <a:ext uri="{FF2B5EF4-FFF2-40B4-BE49-F238E27FC236}">
                <a16:creationId xmlns:a16="http://schemas.microsoft.com/office/drawing/2014/main" id="{2742911A-8812-274B-A191-B6AEF43F85EE}"/>
              </a:ext>
            </a:extLst>
          </p:cNvPr>
          <p:cNvSpPr/>
          <p:nvPr/>
        </p:nvSpPr>
        <p:spPr bwMode="auto">
          <a:xfrm rot="16200000">
            <a:off x="1656263" y="3392682"/>
            <a:ext cx="3532140" cy="409996"/>
          </a:xfrm>
          <a:prstGeom prst="rect">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53" name="TextBox 52">
            <a:extLst>
              <a:ext uri="{FF2B5EF4-FFF2-40B4-BE49-F238E27FC236}">
                <a16:creationId xmlns:a16="http://schemas.microsoft.com/office/drawing/2014/main" id="{B46FD5EC-B9DF-764E-87E2-A72E77AF9227}"/>
              </a:ext>
            </a:extLst>
          </p:cNvPr>
          <p:cNvSpPr txBox="1"/>
          <p:nvPr/>
        </p:nvSpPr>
        <p:spPr>
          <a:xfrm rot="16200000">
            <a:off x="1713610" y="3462076"/>
            <a:ext cx="3532140" cy="265586"/>
          </a:xfrm>
          <a:prstGeom prst="rect">
            <a:avLst/>
          </a:prstGeom>
          <a:noFill/>
        </p:spPr>
        <p:txBody>
          <a:bodyPr wrap="square" rtlCol="0">
            <a:spAutoFit/>
          </a:bodyPr>
          <a:lstStyle/>
          <a:p>
            <a:pPr algn="ctr"/>
            <a:r>
              <a:rPr lang="en-US" sz="1244" dirty="0">
                <a:solidFill>
                  <a:srgbClr val="FFFF00"/>
                </a:solidFill>
              </a:rPr>
              <a:t>HA Proxy Ingress Controller</a:t>
            </a:r>
          </a:p>
        </p:txBody>
      </p:sp>
      <p:cxnSp>
        <p:nvCxnSpPr>
          <p:cNvPr id="55" name="Straight Connector 54">
            <a:extLst>
              <a:ext uri="{FF2B5EF4-FFF2-40B4-BE49-F238E27FC236}">
                <a16:creationId xmlns:a16="http://schemas.microsoft.com/office/drawing/2014/main" id="{F5C6C612-BFC5-B945-8A01-F97B546D1546}"/>
              </a:ext>
            </a:extLst>
          </p:cNvPr>
          <p:cNvCxnSpPr>
            <a:cxnSpLocks/>
            <a:stCxn id="52" idx="2"/>
            <a:endCxn id="23" idx="1"/>
          </p:cNvCxnSpPr>
          <p:nvPr/>
        </p:nvCxnSpPr>
        <p:spPr bwMode="auto">
          <a:xfrm flipV="1">
            <a:off x="3627331" y="2156000"/>
            <a:ext cx="1190027" cy="14416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8" name="Straight Connector 57">
            <a:extLst>
              <a:ext uri="{FF2B5EF4-FFF2-40B4-BE49-F238E27FC236}">
                <a16:creationId xmlns:a16="http://schemas.microsoft.com/office/drawing/2014/main" id="{00CCBF9B-B13E-354D-B2DF-691BB302D117}"/>
              </a:ext>
            </a:extLst>
          </p:cNvPr>
          <p:cNvCxnSpPr>
            <a:cxnSpLocks/>
            <a:stCxn id="52" idx="2"/>
            <a:endCxn id="26" idx="1"/>
          </p:cNvCxnSpPr>
          <p:nvPr/>
        </p:nvCxnSpPr>
        <p:spPr bwMode="auto">
          <a:xfrm flipV="1">
            <a:off x="3627331" y="2862534"/>
            <a:ext cx="1099486" cy="7351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1" name="Straight Connector 60">
            <a:extLst>
              <a:ext uri="{FF2B5EF4-FFF2-40B4-BE49-F238E27FC236}">
                <a16:creationId xmlns:a16="http://schemas.microsoft.com/office/drawing/2014/main" id="{83D1D9C2-AB32-B54D-8906-51F29AF0D8C0}"/>
              </a:ext>
            </a:extLst>
          </p:cNvPr>
          <p:cNvCxnSpPr>
            <a:cxnSpLocks/>
            <a:stCxn id="53" idx="2"/>
          </p:cNvCxnSpPr>
          <p:nvPr/>
        </p:nvCxnSpPr>
        <p:spPr bwMode="auto">
          <a:xfrm>
            <a:off x="3612473" y="3594869"/>
            <a:ext cx="1183864" cy="14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D5F9C390-1043-124D-AEC5-195E5CE5DFE4}"/>
              </a:ext>
            </a:extLst>
          </p:cNvPr>
          <p:cNvCxnSpPr>
            <a:cxnSpLocks/>
            <a:stCxn id="53" idx="2"/>
            <a:endCxn id="29" idx="1"/>
          </p:cNvCxnSpPr>
          <p:nvPr/>
        </p:nvCxnSpPr>
        <p:spPr bwMode="auto">
          <a:xfrm>
            <a:off x="3612473" y="3594869"/>
            <a:ext cx="1188629" cy="7215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8B354DAF-FACE-B445-A444-E21CC7BD15C8}"/>
              </a:ext>
            </a:extLst>
          </p:cNvPr>
          <p:cNvCxnSpPr>
            <a:cxnSpLocks/>
          </p:cNvCxnSpPr>
          <p:nvPr/>
        </p:nvCxnSpPr>
        <p:spPr bwMode="auto">
          <a:xfrm>
            <a:off x="3616471" y="3594870"/>
            <a:ext cx="1184632" cy="721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4842D8AD-F2A9-E94F-B967-9F00BE0AE328}"/>
              </a:ext>
            </a:extLst>
          </p:cNvPr>
          <p:cNvCxnSpPr>
            <a:cxnSpLocks/>
          </p:cNvCxnSpPr>
          <p:nvPr/>
        </p:nvCxnSpPr>
        <p:spPr bwMode="auto">
          <a:xfrm>
            <a:off x="3616471" y="3594870"/>
            <a:ext cx="1184632" cy="721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608D2F35-ECCE-4046-A510-92E356F19B95}"/>
              </a:ext>
            </a:extLst>
          </p:cNvPr>
          <p:cNvCxnSpPr>
            <a:cxnSpLocks/>
            <a:stCxn id="53" idx="2"/>
            <a:endCxn id="31" idx="1"/>
          </p:cNvCxnSpPr>
          <p:nvPr/>
        </p:nvCxnSpPr>
        <p:spPr bwMode="auto">
          <a:xfrm>
            <a:off x="3612473" y="3594869"/>
            <a:ext cx="1180501" cy="144168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1" name="Rectangle 70">
            <a:extLst>
              <a:ext uri="{FF2B5EF4-FFF2-40B4-BE49-F238E27FC236}">
                <a16:creationId xmlns:a16="http://schemas.microsoft.com/office/drawing/2014/main" id="{2DE53C60-F910-F04D-B472-8D63B05DDABB}"/>
              </a:ext>
            </a:extLst>
          </p:cNvPr>
          <p:cNvSpPr/>
          <p:nvPr/>
        </p:nvSpPr>
        <p:spPr bwMode="auto">
          <a:xfrm>
            <a:off x="717609" y="2848040"/>
            <a:ext cx="1584698" cy="13054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defTabSz="812810" eaLnBrk="1" hangingPunct="1">
              <a:lnSpc>
                <a:spcPct val="100000"/>
              </a:lnSpc>
            </a:pPr>
            <a:endParaRPr lang="en-US" sz="2133" b="0">
              <a:latin typeface="Tahoma" charset="0"/>
              <a:ea typeface="ＭＳ Ｐゴシック" charset="0"/>
            </a:endParaRPr>
          </a:p>
        </p:txBody>
      </p:sp>
      <p:sp>
        <p:nvSpPr>
          <p:cNvPr id="72" name="TextBox 71">
            <a:extLst>
              <a:ext uri="{FF2B5EF4-FFF2-40B4-BE49-F238E27FC236}">
                <a16:creationId xmlns:a16="http://schemas.microsoft.com/office/drawing/2014/main" id="{7A2BF81E-6065-E94E-8F6C-96DAF475FCE2}"/>
              </a:ext>
            </a:extLst>
          </p:cNvPr>
          <p:cNvSpPr txBox="1"/>
          <p:nvPr/>
        </p:nvSpPr>
        <p:spPr>
          <a:xfrm>
            <a:off x="939858" y="3254784"/>
            <a:ext cx="1107996" cy="343043"/>
          </a:xfrm>
          <a:prstGeom prst="rect">
            <a:avLst/>
          </a:prstGeom>
          <a:noFill/>
        </p:spPr>
        <p:txBody>
          <a:bodyPr wrap="none" rtlCol="0">
            <a:spAutoFit/>
          </a:bodyPr>
          <a:lstStyle/>
          <a:p>
            <a:r>
              <a:rPr lang="en-US" dirty="0"/>
              <a:t>Browser</a:t>
            </a:r>
          </a:p>
        </p:txBody>
      </p:sp>
      <p:cxnSp>
        <p:nvCxnSpPr>
          <p:cNvPr id="73" name="Straight Connector 72">
            <a:extLst>
              <a:ext uri="{FF2B5EF4-FFF2-40B4-BE49-F238E27FC236}">
                <a16:creationId xmlns:a16="http://schemas.microsoft.com/office/drawing/2014/main" id="{B98DE1AC-5EB2-0648-BD91-1EEE2D64F6A1}"/>
              </a:ext>
            </a:extLst>
          </p:cNvPr>
          <p:cNvCxnSpPr>
            <a:cxnSpLocks/>
            <a:stCxn id="71" idx="3"/>
          </p:cNvCxnSpPr>
          <p:nvPr/>
        </p:nvCxnSpPr>
        <p:spPr bwMode="auto">
          <a:xfrm>
            <a:off x="2302307" y="3500767"/>
            <a:ext cx="910262" cy="94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Rectangle 75">
            <a:extLst>
              <a:ext uri="{FF2B5EF4-FFF2-40B4-BE49-F238E27FC236}">
                <a16:creationId xmlns:a16="http://schemas.microsoft.com/office/drawing/2014/main" id="{CA77F555-6A6B-BE45-A14B-FC5642D2B711}"/>
              </a:ext>
            </a:extLst>
          </p:cNvPr>
          <p:cNvSpPr/>
          <p:nvPr/>
        </p:nvSpPr>
        <p:spPr bwMode="auto">
          <a:xfrm>
            <a:off x="6181344" y="2215899"/>
            <a:ext cx="1113863" cy="19899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algn="ctr" defTabSz="812810" eaLnBrk="1" hangingPunct="1">
              <a:lnSpc>
                <a:spcPct val="100000"/>
              </a:lnSpc>
            </a:pPr>
            <a:r>
              <a:rPr lang="en-US" sz="1067" b="0" dirty="0">
                <a:latin typeface="Tahoma" charset="0"/>
                <a:ea typeface="ＭＳ Ｐゴシック" charset="0"/>
              </a:rPr>
              <a:t>container</a:t>
            </a:r>
          </a:p>
        </p:txBody>
      </p:sp>
      <p:sp>
        <p:nvSpPr>
          <p:cNvPr id="77" name="Rectangle 76">
            <a:extLst>
              <a:ext uri="{FF2B5EF4-FFF2-40B4-BE49-F238E27FC236}">
                <a16:creationId xmlns:a16="http://schemas.microsoft.com/office/drawing/2014/main" id="{91ADDDD2-2652-D242-B3CA-C6FDE65F7968}"/>
              </a:ext>
            </a:extLst>
          </p:cNvPr>
          <p:cNvSpPr/>
          <p:nvPr/>
        </p:nvSpPr>
        <p:spPr bwMode="auto">
          <a:xfrm>
            <a:off x="6189472" y="2969239"/>
            <a:ext cx="1113863" cy="19899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algn="ctr" defTabSz="812810" eaLnBrk="1" hangingPunct="1">
              <a:lnSpc>
                <a:spcPct val="100000"/>
              </a:lnSpc>
            </a:pPr>
            <a:r>
              <a:rPr lang="en-US" sz="1067" b="0" dirty="0">
                <a:latin typeface="Tahoma" charset="0"/>
                <a:ea typeface="ＭＳ Ｐゴシック" charset="0"/>
              </a:rPr>
              <a:t>container</a:t>
            </a:r>
          </a:p>
        </p:txBody>
      </p:sp>
      <p:sp>
        <p:nvSpPr>
          <p:cNvPr id="78" name="Rectangle 77">
            <a:extLst>
              <a:ext uri="{FF2B5EF4-FFF2-40B4-BE49-F238E27FC236}">
                <a16:creationId xmlns:a16="http://schemas.microsoft.com/office/drawing/2014/main" id="{E5831D8F-42B4-4748-9D44-C611AF4D03DD}"/>
              </a:ext>
            </a:extLst>
          </p:cNvPr>
          <p:cNvSpPr/>
          <p:nvPr/>
        </p:nvSpPr>
        <p:spPr bwMode="auto">
          <a:xfrm>
            <a:off x="6197600" y="3722580"/>
            <a:ext cx="1113863" cy="19899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algn="ctr" defTabSz="812810" eaLnBrk="1" hangingPunct="1">
              <a:lnSpc>
                <a:spcPct val="100000"/>
              </a:lnSpc>
            </a:pPr>
            <a:r>
              <a:rPr lang="en-US" sz="1067" b="0" dirty="0">
                <a:latin typeface="Tahoma" charset="0"/>
                <a:ea typeface="ＭＳ Ｐゴシック" charset="0"/>
              </a:rPr>
              <a:t>container</a:t>
            </a:r>
          </a:p>
        </p:txBody>
      </p:sp>
      <p:sp>
        <p:nvSpPr>
          <p:cNvPr id="79" name="Rectangle 78">
            <a:extLst>
              <a:ext uri="{FF2B5EF4-FFF2-40B4-BE49-F238E27FC236}">
                <a16:creationId xmlns:a16="http://schemas.microsoft.com/office/drawing/2014/main" id="{02925295-4A4D-7440-8027-0F87BABEC038}"/>
              </a:ext>
            </a:extLst>
          </p:cNvPr>
          <p:cNvSpPr/>
          <p:nvPr/>
        </p:nvSpPr>
        <p:spPr bwMode="auto">
          <a:xfrm>
            <a:off x="6181344" y="4408179"/>
            <a:ext cx="1113863" cy="19899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algn="ctr" defTabSz="812810" eaLnBrk="1" hangingPunct="1">
              <a:lnSpc>
                <a:spcPct val="100000"/>
              </a:lnSpc>
            </a:pPr>
            <a:r>
              <a:rPr lang="en-US" sz="1067" b="0" dirty="0">
                <a:latin typeface="Tahoma" charset="0"/>
                <a:ea typeface="ＭＳ Ｐゴシック" charset="0"/>
              </a:rPr>
              <a:t>container</a:t>
            </a:r>
          </a:p>
        </p:txBody>
      </p:sp>
      <p:sp>
        <p:nvSpPr>
          <p:cNvPr id="80" name="Rectangle 79">
            <a:extLst>
              <a:ext uri="{FF2B5EF4-FFF2-40B4-BE49-F238E27FC236}">
                <a16:creationId xmlns:a16="http://schemas.microsoft.com/office/drawing/2014/main" id="{51B0919D-E138-074A-B34E-8E498B7511A3}"/>
              </a:ext>
            </a:extLst>
          </p:cNvPr>
          <p:cNvSpPr/>
          <p:nvPr/>
        </p:nvSpPr>
        <p:spPr bwMode="auto">
          <a:xfrm>
            <a:off x="6177496" y="5166494"/>
            <a:ext cx="1113863" cy="19899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81280" tIns="40640" rIns="81280" bIns="40640" numCol="1" rtlCol="0" anchor="t" anchorCtr="0" compatLnSpc="1">
            <a:prstTxWarp prst="textNoShape">
              <a:avLst/>
            </a:prstTxWarp>
          </a:bodyPr>
          <a:lstStyle/>
          <a:p>
            <a:pPr algn="ctr" defTabSz="812810" eaLnBrk="1" hangingPunct="1">
              <a:lnSpc>
                <a:spcPct val="100000"/>
              </a:lnSpc>
            </a:pPr>
            <a:r>
              <a:rPr lang="en-US" sz="1067" b="0" dirty="0">
                <a:latin typeface="Tahoma" charset="0"/>
                <a:ea typeface="ＭＳ Ｐゴシック" charset="0"/>
              </a:rPr>
              <a:t>container</a:t>
            </a:r>
          </a:p>
        </p:txBody>
      </p:sp>
      <p:sp>
        <p:nvSpPr>
          <p:cNvPr id="475149" name="TextBox 475148">
            <a:extLst>
              <a:ext uri="{FF2B5EF4-FFF2-40B4-BE49-F238E27FC236}">
                <a16:creationId xmlns:a16="http://schemas.microsoft.com/office/drawing/2014/main" id="{A15A670A-8311-E547-B3DF-FC70AF225228}"/>
              </a:ext>
            </a:extLst>
          </p:cNvPr>
          <p:cNvSpPr txBox="1"/>
          <p:nvPr/>
        </p:nvSpPr>
        <p:spPr>
          <a:xfrm rot="16200000">
            <a:off x="1657627" y="2352399"/>
            <a:ext cx="1992853" cy="343043"/>
          </a:xfrm>
          <a:prstGeom prst="rect">
            <a:avLst/>
          </a:prstGeom>
          <a:noFill/>
        </p:spPr>
        <p:txBody>
          <a:bodyPr wrap="none" rtlCol="0">
            <a:spAutoFit/>
          </a:bodyPr>
          <a:lstStyle/>
          <a:p>
            <a:r>
              <a:rPr lang="en-US" dirty="0"/>
              <a:t>Localhost:30133</a:t>
            </a:r>
          </a:p>
        </p:txBody>
      </p:sp>
      <p:sp>
        <p:nvSpPr>
          <p:cNvPr id="98" name="TextBox 97">
            <a:extLst>
              <a:ext uri="{FF2B5EF4-FFF2-40B4-BE49-F238E27FC236}">
                <a16:creationId xmlns:a16="http://schemas.microsoft.com/office/drawing/2014/main" id="{56D99E57-3267-8347-B60F-024ECE678D31}"/>
              </a:ext>
            </a:extLst>
          </p:cNvPr>
          <p:cNvSpPr txBox="1"/>
          <p:nvPr/>
        </p:nvSpPr>
        <p:spPr>
          <a:xfrm rot="19775140">
            <a:off x="4043029" y="2836445"/>
            <a:ext cx="700833" cy="265586"/>
          </a:xfrm>
          <a:prstGeom prst="rect">
            <a:avLst/>
          </a:prstGeom>
          <a:noFill/>
        </p:spPr>
        <p:txBody>
          <a:bodyPr wrap="none" rtlCol="0">
            <a:spAutoFit/>
          </a:bodyPr>
          <a:lstStyle/>
          <a:p>
            <a:r>
              <a:rPr lang="en-US" sz="1244" dirty="0"/>
              <a:t>/</a:t>
            </a:r>
            <a:r>
              <a:rPr lang="en-US" sz="1244" dirty="0" err="1"/>
              <a:t>api</a:t>
            </a:r>
            <a:r>
              <a:rPr lang="en-US" sz="1244" dirty="0"/>
              <a:t>/go</a:t>
            </a:r>
          </a:p>
        </p:txBody>
      </p:sp>
      <p:sp>
        <p:nvSpPr>
          <p:cNvPr id="99" name="TextBox 98">
            <a:extLst>
              <a:ext uri="{FF2B5EF4-FFF2-40B4-BE49-F238E27FC236}">
                <a16:creationId xmlns:a16="http://schemas.microsoft.com/office/drawing/2014/main" id="{B6DD5BC3-23AF-EF4A-A89C-952DEF1B9A39}"/>
              </a:ext>
            </a:extLst>
          </p:cNvPr>
          <p:cNvSpPr txBox="1"/>
          <p:nvPr/>
        </p:nvSpPr>
        <p:spPr>
          <a:xfrm rot="18973988">
            <a:off x="4042483" y="2510801"/>
            <a:ext cx="229550" cy="265586"/>
          </a:xfrm>
          <a:prstGeom prst="rect">
            <a:avLst/>
          </a:prstGeom>
          <a:noFill/>
        </p:spPr>
        <p:txBody>
          <a:bodyPr wrap="none" rtlCol="0">
            <a:spAutoFit/>
          </a:bodyPr>
          <a:lstStyle/>
          <a:p>
            <a:r>
              <a:rPr lang="en-US" sz="1244" dirty="0"/>
              <a:t>/</a:t>
            </a:r>
          </a:p>
        </p:txBody>
      </p:sp>
      <p:sp>
        <p:nvSpPr>
          <p:cNvPr id="100" name="TextBox 99">
            <a:extLst>
              <a:ext uri="{FF2B5EF4-FFF2-40B4-BE49-F238E27FC236}">
                <a16:creationId xmlns:a16="http://schemas.microsoft.com/office/drawing/2014/main" id="{68CF6E3C-6A83-9E4C-9EEE-843AF8FB18BE}"/>
              </a:ext>
            </a:extLst>
          </p:cNvPr>
          <p:cNvSpPr txBox="1"/>
          <p:nvPr/>
        </p:nvSpPr>
        <p:spPr>
          <a:xfrm>
            <a:off x="3948303" y="3314963"/>
            <a:ext cx="886781" cy="265586"/>
          </a:xfrm>
          <a:prstGeom prst="rect">
            <a:avLst/>
          </a:prstGeom>
          <a:noFill/>
        </p:spPr>
        <p:txBody>
          <a:bodyPr wrap="none" rtlCol="0">
            <a:spAutoFit/>
          </a:bodyPr>
          <a:lstStyle/>
          <a:p>
            <a:r>
              <a:rPr lang="en-US" sz="1244" dirty="0"/>
              <a:t>/</a:t>
            </a:r>
            <a:r>
              <a:rPr lang="en-US" sz="1244" dirty="0" err="1"/>
              <a:t>api</a:t>
            </a:r>
            <a:r>
              <a:rPr lang="en-US" sz="1244" dirty="0"/>
              <a:t>/node</a:t>
            </a:r>
          </a:p>
        </p:txBody>
      </p:sp>
      <p:sp>
        <p:nvSpPr>
          <p:cNvPr id="101" name="TextBox 100">
            <a:extLst>
              <a:ext uri="{FF2B5EF4-FFF2-40B4-BE49-F238E27FC236}">
                <a16:creationId xmlns:a16="http://schemas.microsoft.com/office/drawing/2014/main" id="{7689F164-1F4E-0B47-83A7-B76048750A9E}"/>
              </a:ext>
            </a:extLst>
          </p:cNvPr>
          <p:cNvSpPr txBox="1"/>
          <p:nvPr/>
        </p:nvSpPr>
        <p:spPr>
          <a:xfrm rot="1946299">
            <a:off x="3873216" y="3765616"/>
            <a:ext cx="931665" cy="265586"/>
          </a:xfrm>
          <a:prstGeom prst="rect">
            <a:avLst/>
          </a:prstGeom>
          <a:noFill/>
        </p:spPr>
        <p:txBody>
          <a:bodyPr wrap="none" rtlCol="0">
            <a:spAutoFit/>
          </a:bodyPr>
          <a:lstStyle/>
          <a:p>
            <a:r>
              <a:rPr lang="en-US" sz="1244" dirty="0"/>
              <a:t>/</a:t>
            </a:r>
            <a:r>
              <a:rPr lang="en-US" sz="1244" dirty="0" err="1"/>
              <a:t>api</a:t>
            </a:r>
            <a:r>
              <a:rPr lang="en-US" sz="1244" dirty="0"/>
              <a:t>/</a:t>
            </a:r>
            <a:r>
              <a:rPr lang="en-US" sz="1244" dirty="0" err="1"/>
              <a:t>kotlin</a:t>
            </a:r>
            <a:endParaRPr lang="en-US" sz="1244" dirty="0"/>
          </a:p>
        </p:txBody>
      </p:sp>
      <p:sp>
        <p:nvSpPr>
          <p:cNvPr id="102" name="TextBox 101">
            <a:extLst>
              <a:ext uri="{FF2B5EF4-FFF2-40B4-BE49-F238E27FC236}">
                <a16:creationId xmlns:a16="http://schemas.microsoft.com/office/drawing/2014/main" id="{EB1B0D0B-8F3F-014A-AFF4-47AFB6EADDCF}"/>
              </a:ext>
            </a:extLst>
          </p:cNvPr>
          <p:cNvSpPr txBox="1"/>
          <p:nvPr/>
        </p:nvSpPr>
        <p:spPr>
          <a:xfrm rot="2537272">
            <a:off x="3938090" y="4161220"/>
            <a:ext cx="806631" cy="265586"/>
          </a:xfrm>
          <a:prstGeom prst="rect">
            <a:avLst/>
          </a:prstGeom>
          <a:noFill/>
        </p:spPr>
        <p:txBody>
          <a:bodyPr wrap="none" rtlCol="0">
            <a:spAutoFit/>
          </a:bodyPr>
          <a:lstStyle/>
          <a:p>
            <a:r>
              <a:rPr lang="en-US" sz="1244" dirty="0"/>
              <a:t>/</a:t>
            </a:r>
            <a:r>
              <a:rPr lang="en-US" sz="1244" dirty="0" err="1"/>
              <a:t>api</a:t>
            </a:r>
            <a:r>
              <a:rPr lang="en-US" sz="1244" dirty="0"/>
              <a:t>/rust</a:t>
            </a:r>
          </a:p>
        </p:txBody>
      </p:sp>
    </p:spTree>
    <p:extLst>
      <p:ext uri="{BB962C8B-B14F-4D97-AF65-F5344CB8AC3E}">
        <p14:creationId xmlns:p14="http://schemas.microsoft.com/office/powerpoint/2010/main" val="958389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89" dirty="0"/>
              <a:t>Multithreading a Server Example – Time Server </a:t>
            </a:r>
          </a:p>
        </p:txBody>
      </p:sp>
      <p:pic>
        <p:nvPicPr>
          <p:cNvPr id="5" name="Content Placeholder 4"/>
          <p:cNvPicPr>
            <a:picLocks noGrp="1" noChangeAspect="1"/>
          </p:cNvPicPr>
          <p:nvPr>
            <p:ph sz="quarter" idx="1"/>
          </p:nvPr>
        </p:nvPicPr>
        <p:blipFill>
          <a:blip r:embed="rId2"/>
          <a:stretch>
            <a:fillRect/>
          </a:stretch>
        </p:blipFill>
        <p:spPr>
          <a:xfrm>
            <a:off x="1388534" y="1286934"/>
            <a:ext cx="6206067" cy="3886200"/>
          </a:xfrm>
          <a:prstGeom prst="rect">
            <a:avLst/>
          </a:prstGeom>
        </p:spPr>
      </p:pic>
      <p:sp>
        <p:nvSpPr>
          <p:cNvPr id="4" name="Slide Number Placeholder 3"/>
          <p:cNvSpPr>
            <a:spLocks noGrp="1"/>
          </p:cNvSpPr>
          <p:nvPr>
            <p:ph type="sldNum" sz="quarter" idx="12"/>
          </p:nvPr>
        </p:nvSpPr>
        <p:spPr/>
        <p:txBody>
          <a:bodyPr/>
          <a:lstStyle/>
          <a:p>
            <a:fld id="{512554E6-18DE-4001-97A4-636103A74477}" type="slidenum">
              <a:rPr lang="en-US" smtClean="0"/>
              <a:pPr/>
              <a:t>80</a:t>
            </a:fld>
            <a:endParaRPr lang="en-US"/>
          </a:p>
        </p:txBody>
      </p:sp>
    </p:spTree>
    <p:extLst>
      <p:ext uri="{BB962C8B-B14F-4D97-AF65-F5344CB8AC3E}">
        <p14:creationId xmlns:p14="http://schemas.microsoft.com/office/powerpoint/2010/main" val="3117348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89" dirty="0"/>
              <a:t>Multithreading a Server – the Request Handler </a:t>
            </a:r>
          </a:p>
        </p:txBody>
      </p:sp>
      <p:pic>
        <p:nvPicPr>
          <p:cNvPr id="5" name="Content Placeholder 4"/>
          <p:cNvPicPr>
            <a:picLocks noGrp="1" noChangeAspect="1"/>
          </p:cNvPicPr>
          <p:nvPr>
            <p:ph sz="quarter" idx="1"/>
          </p:nvPr>
        </p:nvPicPr>
        <p:blipFill>
          <a:blip r:embed="rId2"/>
          <a:stretch>
            <a:fillRect/>
          </a:stretch>
        </p:blipFill>
        <p:spPr>
          <a:xfrm>
            <a:off x="1052690" y="1065951"/>
            <a:ext cx="6685844" cy="4310383"/>
          </a:xfrm>
          <a:prstGeom prst="rect">
            <a:avLst/>
          </a:prstGeom>
        </p:spPr>
      </p:pic>
      <p:sp>
        <p:nvSpPr>
          <p:cNvPr id="4" name="Slide Number Placeholder 3"/>
          <p:cNvSpPr>
            <a:spLocks noGrp="1"/>
          </p:cNvSpPr>
          <p:nvPr>
            <p:ph type="sldNum" sz="quarter" idx="12"/>
          </p:nvPr>
        </p:nvSpPr>
        <p:spPr/>
        <p:txBody>
          <a:bodyPr/>
          <a:lstStyle/>
          <a:p>
            <a:fld id="{512554E6-18DE-4001-97A4-636103A74477}" type="slidenum">
              <a:rPr lang="en-US" smtClean="0"/>
              <a:pPr/>
              <a:t>81</a:t>
            </a:fld>
            <a:endParaRPr lang="en-US"/>
          </a:p>
        </p:txBody>
      </p:sp>
    </p:spTree>
    <p:extLst>
      <p:ext uri="{BB962C8B-B14F-4D97-AF65-F5344CB8AC3E}">
        <p14:creationId xmlns:p14="http://schemas.microsoft.com/office/powerpoint/2010/main" val="2006094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Over Sockets </a:t>
            </a:r>
          </a:p>
        </p:txBody>
      </p:sp>
      <p:sp>
        <p:nvSpPr>
          <p:cNvPr id="3" name="Content Placeholder 2"/>
          <p:cNvSpPr>
            <a:spLocks noGrp="1"/>
          </p:cNvSpPr>
          <p:nvPr>
            <p:ph sz="quarter" idx="1"/>
          </p:nvPr>
        </p:nvSpPr>
        <p:spPr/>
        <p:txBody>
          <a:bodyPr/>
          <a:lstStyle/>
          <a:p>
            <a:r>
              <a:rPr lang="en-US" sz="2000" dirty="0"/>
              <a:t>Object serialization works for sockets as well.</a:t>
            </a:r>
          </a:p>
          <a:p>
            <a:endParaRPr lang="en-US" sz="2000" dirty="0"/>
          </a:p>
          <a:p>
            <a:r>
              <a:rPr lang="en-US" sz="2000" dirty="0"/>
              <a:t>Clients can send object to the servers and servers can respond with objects.</a:t>
            </a:r>
          </a:p>
          <a:p>
            <a:endParaRPr lang="en-US" sz="2000" dirty="0"/>
          </a:p>
          <a:p>
            <a:r>
              <a:rPr lang="en-US" sz="2000" dirty="0"/>
              <a:t>This is better than dealing with raw data using bytes etc.</a:t>
            </a:r>
          </a:p>
          <a:p>
            <a:endParaRPr lang="en-US" sz="2000" dirty="0"/>
          </a:p>
          <a:p>
            <a:r>
              <a:rPr lang="en-US" sz="2000" dirty="0"/>
              <a:t>Also, when you have lot of structured data (e.g., student records) it is better to send as a collection of objects since this can be used directly in the program without much conversion.</a:t>
            </a:r>
          </a:p>
        </p:txBody>
      </p:sp>
      <p:sp>
        <p:nvSpPr>
          <p:cNvPr id="4" name="Slide Number Placeholder 3"/>
          <p:cNvSpPr>
            <a:spLocks noGrp="1"/>
          </p:cNvSpPr>
          <p:nvPr>
            <p:ph type="sldNum" sz="quarter" idx="12"/>
          </p:nvPr>
        </p:nvSpPr>
        <p:spPr/>
        <p:txBody>
          <a:bodyPr/>
          <a:lstStyle/>
          <a:p>
            <a:fld id="{512554E6-18DE-4001-97A4-636103A74477}" type="slidenum">
              <a:rPr lang="en-US" smtClean="0"/>
              <a:pPr/>
              <a:t>82</a:t>
            </a:fld>
            <a:endParaRPr lang="en-US"/>
          </a:p>
        </p:txBody>
      </p:sp>
    </p:spTree>
    <p:extLst>
      <p:ext uri="{BB962C8B-B14F-4D97-AF65-F5344CB8AC3E}">
        <p14:creationId xmlns:p14="http://schemas.microsoft.com/office/powerpoint/2010/main" val="49154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Object Serialization </a:t>
            </a:r>
            <a:r>
              <a:rPr lang="en-US" sz="2000" dirty="0"/>
              <a:t>(cont’d)</a:t>
            </a:r>
          </a:p>
        </p:txBody>
      </p:sp>
      <p:sp>
        <p:nvSpPr>
          <p:cNvPr id="3" name="Content Placeholder 2"/>
          <p:cNvSpPr>
            <a:spLocks noGrp="1"/>
          </p:cNvSpPr>
          <p:nvPr>
            <p:ph sz="quarter" idx="1"/>
          </p:nvPr>
        </p:nvSpPr>
        <p:spPr/>
        <p:txBody>
          <a:bodyPr/>
          <a:lstStyle/>
          <a:p>
            <a:r>
              <a:rPr lang="en-US" sz="2000" dirty="0"/>
              <a:t>The Java API supports transport of objects over the socket connection. This capability comes from two classes in the java.io package: </a:t>
            </a:r>
            <a:r>
              <a:rPr lang="en-US" sz="2000" dirty="0" err="1">
                <a:solidFill>
                  <a:srgbClr val="D1039B"/>
                </a:solidFill>
                <a:latin typeface="Courier" pitchFamily="2" charset="0"/>
              </a:rPr>
              <a:t>ObjectInputStream</a:t>
            </a:r>
            <a:r>
              <a:rPr lang="en-US" sz="2000" dirty="0"/>
              <a:t>  and </a:t>
            </a:r>
            <a:r>
              <a:rPr lang="en-US" sz="2000" dirty="0" err="1">
                <a:solidFill>
                  <a:srgbClr val="D1039B"/>
                </a:solidFill>
                <a:latin typeface="Courier" pitchFamily="2" charset="0"/>
              </a:rPr>
              <a:t>ObjectOutputStream</a:t>
            </a:r>
            <a:r>
              <a:rPr lang="en-US" sz="2000" dirty="0"/>
              <a:t>. </a:t>
            </a:r>
          </a:p>
          <a:p>
            <a:r>
              <a:rPr lang="en-US" sz="2000" dirty="0"/>
              <a:t>The </a:t>
            </a:r>
            <a:r>
              <a:rPr lang="en-US" sz="2000" dirty="0" err="1">
                <a:solidFill>
                  <a:srgbClr val="D1039B"/>
                </a:solidFill>
                <a:latin typeface="Courier" pitchFamily="2" charset="0"/>
              </a:rPr>
              <a:t>ObjectOutputStream</a:t>
            </a:r>
            <a:r>
              <a:rPr lang="en-US" sz="2000" dirty="0"/>
              <a:t> has the following methods: </a:t>
            </a:r>
          </a:p>
          <a:p>
            <a:pPr marL="0" indent="0">
              <a:buNone/>
            </a:pPr>
            <a:r>
              <a:rPr lang="en-US" sz="2000" dirty="0"/>
              <a:t>	</a:t>
            </a:r>
            <a:r>
              <a:rPr lang="en-US" sz="2000" dirty="0">
                <a:latin typeface="Courier" pitchFamily="2" charset="0"/>
              </a:rPr>
              <a:t>public </a:t>
            </a:r>
            <a:r>
              <a:rPr lang="en-US" sz="2000" dirty="0" err="1">
                <a:latin typeface="Courier" pitchFamily="2" charset="0"/>
              </a:rPr>
              <a:t>ObjectOutputStream</a:t>
            </a:r>
            <a:r>
              <a:rPr lang="en-US" sz="2000" dirty="0">
                <a:latin typeface="Courier" pitchFamily="2" charset="0"/>
              </a:rPr>
              <a:t>(</a:t>
            </a:r>
            <a:r>
              <a:rPr lang="en-US" sz="2000" dirty="0" err="1">
                <a:latin typeface="Courier" pitchFamily="2" charset="0"/>
              </a:rPr>
              <a:t>OutputStream</a:t>
            </a:r>
            <a:r>
              <a:rPr lang="en-US" sz="2000" dirty="0">
                <a:latin typeface="Courier" pitchFamily="2" charset="0"/>
              </a:rPr>
              <a:t> </a:t>
            </a:r>
            <a:r>
              <a:rPr lang="en-US" sz="2000" dirty="0" err="1">
                <a:latin typeface="Courier" pitchFamily="2" charset="0"/>
              </a:rPr>
              <a:t>os</a:t>
            </a:r>
            <a:r>
              <a:rPr lang="en-US" sz="2000" dirty="0">
                <a:latin typeface="Courier" pitchFamily="2" charset="0"/>
              </a:rPr>
              <a:t>);</a:t>
            </a:r>
          </a:p>
          <a:p>
            <a:pPr marL="0" indent="0">
              <a:buNone/>
            </a:pPr>
            <a:r>
              <a:rPr lang="en-US" sz="2000" dirty="0">
                <a:latin typeface="Courier" pitchFamily="2" charset="0"/>
              </a:rPr>
              <a:t>	public final void </a:t>
            </a:r>
            <a:r>
              <a:rPr lang="en-US" sz="2000" dirty="0" err="1">
                <a:latin typeface="Courier" pitchFamily="2" charset="0"/>
              </a:rPr>
              <a:t>writeObject</a:t>
            </a:r>
            <a:r>
              <a:rPr lang="en-US" sz="2000" dirty="0">
                <a:latin typeface="Courier" pitchFamily="2" charset="0"/>
              </a:rPr>
              <a:t>(Object o); </a:t>
            </a:r>
          </a:p>
          <a:p>
            <a:r>
              <a:rPr lang="en-US" sz="2000" dirty="0"/>
              <a:t>The </a:t>
            </a:r>
            <a:r>
              <a:rPr lang="en-US" sz="2000" dirty="0" err="1">
                <a:solidFill>
                  <a:srgbClr val="D1039B"/>
                </a:solidFill>
                <a:latin typeface="Courier" pitchFamily="2" charset="0"/>
              </a:rPr>
              <a:t>ObjectInputStream</a:t>
            </a:r>
            <a:r>
              <a:rPr lang="en-US" sz="2000" dirty="0"/>
              <a:t> has the following methods: </a:t>
            </a:r>
            <a:br>
              <a:rPr lang="en-US" sz="2000" dirty="0"/>
            </a:br>
            <a:r>
              <a:rPr lang="en-US" sz="2000" dirty="0"/>
              <a:t>	</a:t>
            </a:r>
            <a:r>
              <a:rPr lang="en-US" sz="2000" dirty="0">
                <a:latin typeface="Courier" pitchFamily="2" charset="0"/>
              </a:rPr>
              <a:t>public </a:t>
            </a:r>
            <a:r>
              <a:rPr lang="en-US" sz="2000" dirty="0" err="1">
                <a:latin typeface="Courier" pitchFamily="2" charset="0"/>
              </a:rPr>
              <a:t>ObjectInputStream</a:t>
            </a:r>
            <a:r>
              <a:rPr lang="en-US" sz="2000" dirty="0">
                <a:latin typeface="Courier" pitchFamily="2" charset="0"/>
              </a:rPr>
              <a:t>(</a:t>
            </a:r>
            <a:r>
              <a:rPr lang="en-US" sz="2000" dirty="0" err="1">
                <a:latin typeface="Courier" pitchFamily="2" charset="0"/>
              </a:rPr>
              <a:t>InputStream</a:t>
            </a:r>
            <a:r>
              <a:rPr lang="en-US" sz="2000" dirty="0">
                <a:latin typeface="Courier" pitchFamily="2" charset="0"/>
              </a:rPr>
              <a:t> is); </a:t>
            </a:r>
            <a:br>
              <a:rPr lang="en-US" sz="2000" dirty="0">
                <a:latin typeface="Courier" pitchFamily="2" charset="0"/>
              </a:rPr>
            </a:br>
            <a:r>
              <a:rPr lang="en-US" sz="2000" dirty="0">
                <a:latin typeface="Courier" pitchFamily="2" charset="0"/>
              </a:rPr>
              <a:t>	public final Object </a:t>
            </a:r>
            <a:r>
              <a:rPr lang="en-US" sz="2000" dirty="0" err="1">
                <a:latin typeface="Courier" pitchFamily="2" charset="0"/>
              </a:rPr>
              <a:t>readObject</a:t>
            </a:r>
            <a:r>
              <a:rPr lang="en-US" sz="2000" dirty="0">
                <a:latin typeface="Courier" pitchFamily="2" charset="0"/>
              </a:rPr>
              <a:t>();</a:t>
            </a:r>
          </a:p>
          <a:p>
            <a:endParaRPr lang="en-US" dirty="0"/>
          </a:p>
        </p:txBody>
      </p:sp>
      <p:sp>
        <p:nvSpPr>
          <p:cNvPr id="4" name="Slide Number Placeholder 3"/>
          <p:cNvSpPr>
            <a:spLocks noGrp="1"/>
          </p:cNvSpPr>
          <p:nvPr>
            <p:ph type="sldNum" sz="quarter" idx="12"/>
          </p:nvPr>
        </p:nvSpPr>
        <p:spPr/>
        <p:txBody>
          <a:bodyPr/>
          <a:lstStyle/>
          <a:p>
            <a:fld id="{512554E6-18DE-4001-97A4-636103A74477}" type="slidenum">
              <a:rPr lang="en-US" smtClean="0"/>
              <a:pPr/>
              <a:t>83</a:t>
            </a:fld>
            <a:endParaRPr lang="en-US"/>
          </a:p>
        </p:txBody>
      </p:sp>
    </p:spTree>
    <p:extLst>
      <p:ext uri="{BB962C8B-B14F-4D97-AF65-F5344CB8AC3E}">
        <p14:creationId xmlns:p14="http://schemas.microsoft.com/office/powerpoint/2010/main" val="1391337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594" y="120650"/>
            <a:ext cx="7315200" cy="880533"/>
          </a:xfrm>
        </p:spPr>
        <p:txBody>
          <a:bodyPr/>
          <a:lstStyle/>
          <a:p>
            <a:r>
              <a:rPr lang="en-US" dirty="0"/>
              <a:t>Objects Over Sockets </a:t>
            </a:r>
            <a:r>
              <a:rPr lang="en-US" sz="2000" dirty="0"/>
              <a:t>(cont’d)</a:t>
            </a:r>
          </a:p>
        </p:txBody>
      </p:sp>
      <p:sp>
        <p:nvSpPr>
          <p:cNvPr id="3" name="Content Placeholder 2"/>
          <p:cNvSpPr>
            <a:spLocks noGrp="1"/>
          </p:cNvSpPr>
          <p:nvPr>
            <p:ph sz="quarter" idx="1"/>
          </p:nvPr>
        </p:nvSpPr>
        <p:spPr>
          <a:xfrm>
            <a:off x="500430" y="1001183"/>
            <a:ext cx="8033970" cy="4389120"/>
          </a:xfrm>
        </p:spPr>
        <p:txBody>
          <a:bodyPr/>
          <a:lstStyle/>
          <a:p>
            <a:r>
              <a:rPr lang="en-US" sz="1800" dirty="0"/>
              <a:t>Objects are read and written from socket input and output streams respectively.</a:t>
            </a:r>
          </a:p>
          <a:p>
            <a:r>
              <a:rPr lang="en-US" sz="1800" dirty="0"/>
              <a:t>A client creates a </a:t>
            </a:r>
            <a:r>
              <a:rPr lang="en-US" sz="1800" dirty="0" err="1"/>
              <a:t>serializable</a:t>
            </a:r>
            <a:r>
              <a:rPr lang="en-US" sz="1800" dirty="0"/>
              <a:t> object and writes to the output stream of the socket using the </a:t>
            </a:r>
            <a:r>
              <a:rPr lang="en-US" sz="1800" dirty="0" err="1">
                <a:latin typeface="Courier" pitchFamily="2" charset="0"/>
              </a:rPr>
              <a:t>writeObject</a:t>
            </a:r>
            <a:r>
              <a:rPr lang="en-US" sz="1800" dirty="0">
                <a:latin typeface="Courier" pitchFamily="2" charset="0"/>
              </a:rPr>
              <a:t>()</a:t>
            </a:r>
            <a:r>
              <a:rPr lang="en-US" sz="1800" dirty="0"/>
              <a:t> method of the </a:t>
            </a:r>
            <a:r>
              <a:rPr lang="en-US" sz="1800" dirty="0" err="1">
                <a:solidFill>
                  <a:srgbClr val="D1039B"/>
                </a:solidFill>
                <a:latin typeface="Courier" pitchFamily="2" charset="0"/>
              </a:rPr>
              <a:t>ObjectOutputStream</a:t>
            </a:r>
            <a:r>
              <a:rPr lang="en-US" sz="1800" dirty="0"/>
              <a:t>. </a:t>
            </a:r>
          </a:p>
          <a:p>
            <a:r>
              <a:rPr lang="en-US" sz="1800" dirty="0"/>
              <a:t>A server creates an input stream and retrieves the object using the </a:t>
            </a:r>
            <a:r>
              <a:rPr lang="en-US" sz="1800" dirty="0" err="1">
                <a:latin typeface="Courier" pitchFamily="2" charset="0"/>
              </a:rPr>
              <a:t>readObject</a:t>
            </a:r>
            <a:r>
              <a:rPr lang="en-US" sz="1800" dirty="0">
                <a:latin typeface="Courier" pitchFamily="2" charset="0"/>
              </a:rPr>
              <a:t>()</a:t>
            </a:r>
            <a:r>
              <a:rPr lang="en-US" sz="1800" dirty="0"/>
              <a:t> method of the </a:t>
            </a:r>
            <a:r>
              <a:rPr lang="en-US" sz="1800" dirty="0" err="1">
                <a:solidFill>
                  <a:srgbClr val="D1039B"/>
                </a:solidFill>
                <a:latin typeface="Courier" pitchFamily="2" charset="0"/>
              </a:rPr>
              <a:t>ObjectInputStream</a:t>
            </a:r>
            <a:r>
              <a:rPr lang="en-US" sz="1800" dirty="0"/>
              <a:t>.</a:t>
            </a:r>
          </a:p>
          <a:p>
            <a:r>
              <a:rPr lang="en-US" sz="1800" dirty="0"/>
              <a:t>A client receives the server response also as an object. To retrieve the response object the client uses the </a:t>
            </a:r>
            <a:r>
              <a:rPr lang="en-US" sz="1800" dirty="0" err="1">
                <a:latin typeface="Courier" pitchFamily="2" charset="0"/>
              </a:rPr>
              <a:t>readObject</a:t>
            </a:r>
            <a:r>
              <a:rPr lang="en-US" sz="1800" dirty="0">
                <a:latin typeface="Courier" pitchFamily="2" charset="0"/>
              </a:rPr>
              <a:t>()</a:t>
            </a:r>
            <a:r>
              <a:rPr lang="en-US" sz="1800" dirty="0"/>
              <a:t> method of the </a:t>
            </a:r>
            <a:r>
              <a:rPr lang="en-US" sz="1800" dirty="0" err="1">
                <a:solidFill>
                  <a:srgbClr val="D1039B"/>
                </a:solidFill>
                <a:latin typeface="Courier" pitchFamily="2" charset="0"/>
              </a:rPr>
              <a:t>ObjectInputStream</a:t>
            </a:r>
            <a:r>
              <a:rPr lang="en-US" sz="1800" dirty="0"/>
              <a:t>. </a:t>
            </a:r>
          </a:p>
          <a:p>
            <a:r>
              <a:rPr lang="en-US" sz="1800" dirty="0"/>
              <a:t>The </a:t>
            </a:r>
            <a:r>
              <a:rPr lang="en-US" sz="1800" dirty="0" err="1">
                <a:latin typeface="Courier" pitchFamily="2" charset="0"/>
              </a:rPr>
              <a:t>readObject</a:t>
            </a:r>
            <a:r>
              <a:rPr lang="en-US" sz="1800" dirty="0">
                <a:latin typeface="Courier" pitchFamily="2" charset="0"/>
              </a:rPr>
              <a:t>() </a:t>
            </a:r>
            <a:r>
              <a:rPr lang="en-US" sz="1800" dirty="0"/>
              <a:t>method always returns an instance of </a:t>
            </a:r>
            <a:r>
              <a:rPr lang="en-US" sz="1800" dirty="0" err="1">
                <a:solidFill>
                  <a:srgbClr val="D1039B"/>
                </a:solidFill>
              </a:rPr>
              <a:t>java.lang.Object</a:t>
            </a:r>
            <a:r>
              <a:rPr lang="en-US" sz="1800" dirty="0"/>
              <a:t> – which is the parent class of all classes in Java. You must cast it to the required object. </a:t>
            </a:r>
          </a:p>
        </p:txBody>
      </p:sp>
      <p:sp>
        <p:nvSpPr>
          <p:cNvPr id="4" name="Slide Number Placeholder 3"/>
          <p:cNvSpPr>
            <a:spLocks noGrp="1"/>
          </p:cNvSpPr>
          <p:nvPr>
            <p:ph type="sldNum" sz="quarter" idx="12"/>
          </p:nvPr>
        </p:nvSpPr>
        <p:spPr/>
        <p:txBody>
          <a:bodyPr/>
          <a:lstStyle/>
          <a:p>
            <a:fld id="{512554E6-18DE-4001-97A4-636103A74477}" type="slidenum">
              <a:rPr lang="en-US" smtClean="0"/>
              <a:pPr/>
              <a:t>84</a:t>
            </a:fld>
            <a:endParaRPr lang="en-US"/>
          </a:p>
        </p:txBody>
      </p:sp>
    </p:spTree>
    <p:extLst>
      <p:ext uri="{BB962C8B-B14F-4D97-AF65-F5344CB8AC3E}">
        <p14:creationId xmlns:p14="http://schemas.microsoft.com/office/powerpoint/2010/main" val="1139807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987986" y="3648700"/>
            <a:ext cx="3467378" cy="857169"/>
          </a:xfrm>
        </p:spPr>
        <p:txBody>
          <a:bodyPr/>
          <a:lstStyle/>
          <a:p>
            <a:pPr marL="0" indent="0">
              <a:buNone/>
            </a:pPr>
            <a:r>
              <a:rPr lang="en-US" dirty="0"/>
              <a:t>End of parenthesis</a:t>
            </a:r>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85</a:t>
            </a:fld>
            <a:endParaRPr lang="en-US" altLang="en-US">
              <a:solidFill>
                <a:prstClr val="black">
                  <a:tint val="75000"/>
                </a:prstClr>
              </a:solidFill>
            </a:endParaRPr>
          </a:p>
        </p:txBody>
      </p:sp>
      <p:sp>
        <p:nvSpPr>
          <p:cNvPr id="5" name="Left Bracket 4">
            <a:extLst>
              <a:ext uri="{FF2B5EF4-FFF2-40B4-BE49-F238E27FC236}">
                <a16:creationId xmlns:a16="http://schemas.microsoft.com/office/drawing/2014/main" id="{DE955745-9FED-7B4F-A0EC-0970EF5A007F}"/>
              </a:ext>
            </a:extLst>
          </p:cNvPr>
          <p:cNvSpPr/>
          <p:nvPr/>
        </p:nvSpPr>
        <p:spPr>
          <a:xfrm rot="10800000">
            <a:off x="3371820" y="2428540"/>
            <a:ext cx="478118" cy="1476188"/>
          </a:xfrm>
          <a:prstGeom prst="leftBracket">
            <a:avLst>
              <a:gd name="adj" fmla="val 114583"/>
            </a:avLst>
          </a:prstGeom>
          <a:ln w="1016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11350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457200" y="220533"/>
            <a:ext cx="8229600" cy="541867"/>
          </a:xfrm>
        </p:spPr>
        <p:txBody>
          <a:bodyPr/>
          <a:lstStyle/>
          <a:p>
            <a:pPr eaLnBrk="1" hangingPunct="1"/>
            <a:r>
              <a:rPr lang="en-US" dirty="0">
                <a:latin typeface="Verdana" charset="0"/>
              </a:rPr>
              <a:t>Layered Style</a:t>
            </a:r>
            <a:endParaRPr lang="en-US" b="0" dirty="0">
              <a:latin typeface="Verdana" charset="0"/>
            </a:endParaRPr>
          </a:p>
        </p:txBody>
      </p:sp>
      <p:sp>
        <p:nvSpPr>
          <p:cNvPr id="38914" name="Rectangle 3"/>
          <p:cNvSpPr>
            <a:spLocks noGrp="1" noChangeArrowheads="1"/>
          </p:cNvSpPr>
          <p:nvPr>
            <p:ph idx="1"/>
          </p:nvPr>
        </p:nvSpPr>
        <p:spPr>
          <a:xfrm>
            <a:off x="457200" y="886194"/>
            <a:ext cx="8229600" cy="4532474"/>
          </a:xfrm>
        </p:spPr>
        <p:txBody>
          <a:bodyPr/>
          <a:lstStyle/>
          <a:p>
            <a:pPr eaLnBrk="1" hangingPunct="1">
              <a:lnSpc>
                <a:spcPct val="90000"/>
              </a:lnSpc>
              <a:spcBef>
                <a:spcPts val="900"/>
              </a:spcBef>
            </a:pPr>
            <a:r>
              <a:rPr lang="en-US" sz="2000" dirty="0">
                <a:solidFill>
                  <a:srgbClr val="0432FF"/>
                </a:solidFill>
              </a:rPr>
              <a:t>Hierarchical system organization</a:t>
            </a:r>
          </a:p>
          <a:p>
            <a:pPr lvl="1">
              <a:lnSpc>
                <a:spcPct val="90000"/>
              </a:lnSpc>
            </a:pPr>
            <a:r>
              <a:rPr lang="en-US" sz="1800" dirty="0"/>
              <a:t>Each layer exposes an interface (API) to be used by above layers</a:t>
            </a:r>
          </a:p>
          <a:p>
            <a:pPr lvl="1">
              <a:lnSpc>
                <a:spcPct val="90000"/>
              </a:lnSpc>
            </a:pPr>
            <a:r>
              <a:rPr lang="en-US" altLang="ja-JP" sz="1800" dirty="0"/>
              <a:t>“Multi-level client-server”</a:t>
            </a:r>
            <a:endParaRPr lang="en-US" sz="1800" dirty="0"/>
          </a:p>
          <a:p>
            <a:pPr eaLnBrk="1" hangingPunct="1">
              <a:lnSpc>
                <a:spcPct val="90000"/>
              </a:lnSpc>
              <a:spcBef>
                <a:spcPts val="900"/>
              </a:spcBef>
            </a:pPr>
            <a:r>
              <a:rPr lang="en-US" sz="2000" dirty="0"/>
              <a:t>Each layer acts as a</a:t>
            </a:r>
          </a:p>
          <a:p>
            <a:pPr lvl="1">
              <a:lnSpc>
                <a:spcPct val="90000"/>
              </a:lnSpc>
            </a:pPr>
            <a:r>
              <a:rPr lang="en-US" sz="1800" dirty="0"/>
              <a:t>Server to layers “</a:t>
            </a:r>
            <a:r>
              <a:rPr lang="en-US" altLang="ja-JP" sz="1800" dirty="0"/>
              <a:t>above”</a:t>
            </a:r>
          </a:p>
          <a:p>
            <a:pPr lvl="1">
              <a:lnSpc>
                <a:spcPct val="90000"/>
              </a:lnSpc>
            </a:pPr>
            <a:r>
              <a:rPr lang="en-US" sz="1800" dirty="0"/>
              <a:t>Client to layer(s) “</a:t>
            </a:r>
            <a:r>
              <a:rPr lang="en-US" altLang="ja-JP" sz="1800" dirty="0"/>
              <a:t>below”</a:t>
            </a:r>
          </a:p>
          <a:p>
            <a:pPr eaLnBrk="1" hangingPunct="1">
              <a:lnSpc>
                <a:spcPct val="90000"/>
              </a:lnSpc>
              <a:spcBef>
                <a:spcPts val="900"/>
              </a:spcBef>
            </a:pPr>
            <a:r>
              <a:rPr lang="en-US" sz="2000" dirty="0">
                <a:solidFill>
                  <a:srgbClr val="0432FF"/>
                </a:solidFill>
              </a:rPr>
              <a:t>Components</a:t>
            </a:r>
            <a:r>
              <a:rPr lang="en-US" sz="2000" dirty="0"/>
              <a:t> are typically collections of procedures.</a:t>
            </a:r>
          </a:p>
          <a:p>
            <a:pPr eaLnBrk="1" hangingPunct="1">
              <a:lnSpc>
                <a:spcPct val="90000"/>
              </a:lnSpc>
              <a:spcBef>
                <a:spcPts val="900"/>
              </a:spcBef>
            </a:pPr>
            <a:r>
              <a:rPr lang="en-US" sz="2000" dirty="0">
                <a:solidFill>
                  <a:srgbClr val="0432FF"/>
                </a:solidFill>
              </a:rPr>
              <a:t>Connectors</a:t>
            </a:r>
            <a:r>
              <a:rPr lang="en-US" sz="2000" dirty="0"/>
              <a:t> are typically procedure calls under restricted visibility.  </a:t>
            </a:r>
          </a:p>
          <a:p>
            <a:pPr eaLnBrk="1" hangingPunct="1">
              <a:lnSpc>
                <a:spcPct val="90000"/>
              </a:lnSpc>
              <a:spcBef>
                <a:spcPts val="900"/>
              </a:spcBef>
            </a:pPr>
            <a:r>
              <a:rPr lang="en-US" sz="2000" dirty="0">
                <a:solidFill>
                  <a:srgbClr val="0432FF"/>
                </a:solidFill>
              </a:rPr>
              <a:t>Example: operating systems</a:t>
            </a:r>
          </a:p>
          <a:p>
            <a:pPr eaLnBrk="1" hangingPunct="1">
              <a:lnSpc>
                <a:spcPct val="90000"/>
              </a:lnSpc>
              <a:spcBef>
                <a:spcPts val="900"/>
              </a:spcBef>
            </a:pPr>
            <a:r>
              <a:rPr lang="en-US" sz="2000" i="1" dirty="0"/>
              <a:t>Virtual machine </a:t>
            </a:r>
            <a:r>
              <a:rPr lang="en-US" sz="2000" dirty="0"/>
              <a:t>style results from fully opaque layers</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86</a:t>
            </a:fld>
            <a:endParaRPr lang="en-US" altLang="en-US">
              <a:solidFill>
                <a:prstClr val="black">
                  <a:tint val="75000"/>
                </a:prstClr>
              </a:solidFill>
            </a:endParaRPr>
          </a:p>
        </p:txBody>
      </p:sp>
    </p:spTree>
    <p:extLst>
      <p:ext uri="{BB962C8B-B14F-4D97-AF65-F5344CB8AC3E}">
        <p14:creationId xmlns:p14="http://schemas.microsoft.com/office/powerpoint/2010/main" val="387342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229600" cy="495541"/>
          </a:xfrm>
        </p:spPr>
        <p:txBody>
          <a:bodyPr/>
          <a:lstStyle/>
          <a:p>
            <a:r>
              <a:rPr lang="en-US" sz="3200" u="none" dirty="0">
                <a:effectLst>
                  <a:outerShdw blurRad="38100" dist="38100" dir="2700000" algn="tl">
                    <a:srgbClr val="000000">
                      <a:alpha val="43137"/>
                    </a:srgbClr>
                  </a:outerShdw>
                </a:effectLst>
                <a:latin typeface="Verdana" charset="0"/>
              </a:rPr>
              <a:t>The Layered Structure of an OS</a:t>
            </a:r>
          </a:p>
        </p:txBody>
      </p:sp>
      <p:sp>
        <p:nvSpPr>
          <p:cNvPr id="3" name="Slide Number Placeholder 2"/>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87</a:t>
            </a:fld>
            <a:endParaRPr lang="en-US" altLang="en-US">
              <a:solidFill>
                <a:prstClr val="black">
                  <a:tint val="75000"/>
                </a:prstClr>
              </a:solidFill>
            </a:endParaRPr>
          </a:p>
        </p:txBody>
      </p:sp>
      <p:pic>
        <p:nvPicPr>
          <p:cNvPr id="5" name="Picture 4" descr="Linu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03" y="1331294"/>
            <a:ext cx="5669214" cy="3830550"/>
          </a:xfrm>
          <a:prstGeom prst="rect">
            <a:avLst/>
          </a:prstGeom>
        </p:spPr>
      </p:pic>
    </p:spTree>
    <p:extLst>
      <p:ext uri="{BB962C8B-B14F-4D97-AF65-F5344CB8AC3E}">
        <p14:creationId xmlns:p14="http://schemas.microsoft.com/office/powerpoint/2010/main" val="3780696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244475"/>
            <a:ext cx="8229600" cy="522950"/>
          </a:xfrm>
        </p:spPr>
        <p:txBody>
          <a:bodyPr/>
          <a:lstStyle/>
          <a:p>
            <a:pPr eaLnBrk="1" hangingPunct="1"/>
            <a:r>
              <a:rPr lang="en-US" sz="3200" u="none" dirty="0">
                <a:effectLst>
                  <a:outerShdw blurRad="38100" dist="38100" dir="2700000" algn="tl">
                    <a:srgbClr val="000000">
                      <a:alpha val="43137"/>
                    </a:srgbClr>
                  </a:outerShdw>
                </a:effectLst>
                <a:latin typeface="Verdana" charset="0"/>
              </a:rPr>
              <a:t>Layered Systems</a:t>
            </a:r>
          </a:p>
        </p:txBody>
      </p:sp>
      <p:sp>
        <p:nvSpPr>
          <p:cNvPr id="2" name="Slide Number Placeholder 1"/>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88</a:t>
            </a:fld>
            <a:endParaRPr lang="en-US" altLang="en-US">
              <a:solidFill>
                <a:prstClr val="black">
                  <a:tint val="75000"/>
                </a:prstClr>
              </a:solidFill>
            </a:endParaRPr>
          </a:p>
        </p:txBody>
      </p:sp>
      <p:pic>
        <p:nvPicPr>
          <p:cNvPr id="5" name="Picture 3" descr="Fig4-10LayeredSystemsNot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08" y="1361266"/>
            <a:ext cx="3947149" cy="3572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Fig4-10LayeredSystemsNot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378" y="1413170"/>
            <a:ext cx="3947149" cy="3572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493406" y="1196817"/>
            <a:ext cx="3389882" cy="346249"/>
          </a:xfrm>
          <a:prstGeom prst="rect">
            <a:avLst/>
          </a:prstGeom>
          <a:noFill/>
        </p:spPr>
        <p:txBody>
          <a:bodyPr wrap="square" rtlCol="0">
            <a:spAutoFit/>
          </a:bodyPr>
          <a:lstStyle/>
          <a:p>
            <a:r>
              <a:rPr lang="en-US" dirty="0"/>
              <a:t>Strict Layering</a:t>
            </a:r>
          </a:p>
        </p:txBody>
      </p:sp>
      <p:sp>
        <p:nvSpPr>
          <p:cNvPr id="8" name="TextBox 7"/>
          <p:cNvSpPr txBox="1"/>
          <p:nvPr/>
        </p:nvSpPr>
        <p:spPr>
          <a:xfrm>
            <a:off x="4995088" y="1193905"/>
            <a:ext cx="3389882" cy="346249"/>
          </a:xfrm>
          <a:prstGeom prst="rect">
            <a:avLst/>
          </a:prstGeom>
          <a:noFill/>
        </p:spPr>
        <p:txBody>
          <a:bodyPr wrap="square" rtlCol="0">
            <a:spAutoFit/>
          </a:bodyPr>
          <a:lstStyle/>
          <a:p>
            <a:r>
              <a:rPr lang="en-US" dirty="0"/>
              <a:t>Non-strict Layering</a:t>
            </a:r>
          </a:p>
        </p:txBody>
      </p:sp>
      <p:cxnSp>
        <p:nvCxnSpPr>
          <p:cNvPr id="7" name="Straight Arrow Connector 6"/>
          <p:cNvCxnSpPr/>
          <p:nvPr/>
        </p:nvCxnSpPr>
        <p:spPr>
          <a:xfrm>
            <a:off x="6432552" y="2247457"/>
            <a:ext cx="18274" cy="1854610"/>
          </a:xfrm>
          <a:prstGeom prst="straightConnector1">
            <a:avLst/>
          </a:prstGeom>
          <a:ln>
            <a:solidFill>
              <a:srgbClr val="AD278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6937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Verdana" charset="0"/>
              </a:rPr>
              <a:t>Advantages/Disadvantages</a:t>
            </a:r>
            <a:endParaRPr lang="en-US" sz="2000" b="0" dirty="0">
              <a:latin typeface="Verdana" charset="0"/>
            </a:endParaRPr>
          </a:p>
        </p:txBody>
      </p:sp>
      <p:sp>
        <p:nvSpPr>
          <p:cNvPr id="43010" name="Rectangle 3"/>
          <p:cNvSpPr>
            <a:spLocks noGrp="1" noChangeArrowheads="1"/>
          </p:cNvSpPr>
          <p:nvPr>
            <p:ph idx="1"/>
          </p:nvPr>
        </p:nvSpPr>
        <p:spPr/>
        <p:txBody>
          <a:bodyPr/>
          <a:lstStyle/>
          <a:p>
            <a:pPr eaLnBrk="1" hangingPunct="1">
              <a:lnSpc>
                <a:spcPct val="90000"/>
              </a:lnSpc>
            </a:pPr>
            <a:r>
              <a:rPr lang="en-US" sz="2000" dirty="0">
                <a:solidFill>
                  <a:srgbClr val="0432FF"/>
                </a:solidFill>
              </a:rPr>
              <a:t>Advantages</a:t>
            </a:r>
          </a:p>
          <a:p>
            <a:pPr lvl="1">
              <a:lnSpc>
                <a:spcPct val="90000"/>
              </a:lnSpc>
            </a:pPr>
            <a:r>
              <a:rPr lang="en-US" sz="1800" dirty="0"/>
              <a:t>Clear dependence structure benefits evolution</a:t>
            </a:r>
          </a:p>
          <a:p>
            <a:pPr lvl="2">
              <a:lnSpc>
                <a:spcPct val="90000"/>
              </a:lnSpc>
            </a:pPr>
            <a:r>
              <a:rPr lang="en-US" sz="1400" dirty="0"/>
              <a:t>Lower layers are independent from the upper layers</a:t>
            </a:r>
          </a:p>
          <a:p>
            <a:pPr lvl="2">
              <a:lnSpc>
                <a:spcPct val="90000"/>
              </a:lnSpc>
            </a:pPr>
            <a:r>
              <a:rPr lang="en-US" sz="1400" dirty="0"/>
              <a:t>Upper layers can evolve independently from the lower layers as long as the interface semantics are preserved.</a:t>
            </a:r>
          </a:p>
          <a:p>
            <a:pPr lvl="1">
              <a:lnSpc>
                <a:spcPct val="90000"/>
              </a:lnSpc>
            </a:pPr>
            <a:r>
              <a:rPr lang="en-US" sz="1800" dirty="0"/>
              <a:t>Reuse</a:t>
            </a:r>
          </a:p>
          <a:p>
            <a:pPr lvl="2">
              <a:lnSpc>
                <a:spcPct val="90000"/>
              </a:lnSpc>
            </a:pPr>
            <a:r>
              <a:rPr lang="en-US" sz="1400" dirty="0"/>
              <a:t>Standardized layer interfaces for libraries and frameworks.</a:t>
            </a:r>
          </a:p>
          <a:p>
            <a:pPr eaLnBrk="1" hangingPunct="1">
              <a:lnSpc>
                <a:spcPct val="90000"/>
              </a:lnSpc>
            </a:pPr>
            <a:r>
              <a:rPr lang="en-US" sz="2000" dirty="0">
                <a:solidFill>
                  <a:srgbClr val="0432FF"/>
                </a:solidFill>
              </a:rPr>
              <a:t>Disadvantages</a:t>
            </a:r>
          </a:p>
          <a:p>
            <a:pPr lvl="1">
              <a:lnSpc>
                <a:spcPct val="90000"/>
              </a:lnSpc>
            </a:pPr>
            <a:r>
              <a:rPr lang="en-US" sz="1800" dirty="0"/>
              <a:t>Not all systems are easily structured in layers.</a:t>
            </a:r>
          </a:p>
          <a:p>
            <a:pPr lvl="1">
              <a:lnSpc>
                <a:spcPct val="90000"/>
              </a:lnSpc>
            </a:pPr>
            <a:r>
              <a:rPr lang="en-US" sz="1800" dirty="0"/>
              <a:t>Performance requirements may force the coupling of high-level functions to their lower-level implementations. </a:t>
            </a:r>
          </a:p>
          <a:p>
            <a:pPr eaLnBrk="1" hangingPunct="1">
              <a:lnSpc>
                <a:spcPct val="90000"/>
              </a:lnSpc>
            </a:pPr>
            <a:r>
              <a:rPr lang="en-US" sz="2000" dirty="0"/>
              <a:t>Suitable for applications that involve distinct classes of services that can be organized </a:t>
            </a:r>
            <a:r>
              <a:rPr lang="en-US" sz="2000" dirty="0">
                <a:solidFill>
                  <a:srgbClr val="0000FF"/>
                </a:solidFill>
              </a:rPr>
              <a:t>hierarchically</a:t>
            </a:r>
            <a:r>
              <a:rPr lang="en-US" sz="2000" dirty="0"/>
              <a:t>. </a:t>
            </a:r>
          </a:p>
          <a:p>
            <a:pPr>
              <a:lnSpc>
                <a:spcPct val="90000"/>
              </a:lnSpc>
            </a:pPr>
            <a:endParaRPr lang="en-US" dirty="0"/>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89</a:t>
            </a:fld>
            <a:endParaRPr lang="en-US" altLang="en-US">
              <a:solidFill>
                <a:prstClr val="black">
                  <a:tint val="75000"/>
                </a:prstClr>
              </a:solidFill>
            </a:endParaRPr>
          </a:p>
        </p:txBody>
      </p:sp>
    </p:spTree>
    <p:extLst>
      <p:ext uri="{BB962C8B-B14F-4D97-AF65-F5344CB8AC3E}">
        <p14:creationId xmlns:p14="http://schemas.microsoft.com/office/powerpoint/2010/main" val="34631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9</a:t>
            </a:fld>
            <a:endParaRPr lang="en-US"/>
          </a:p>
        </p:txBody>
      </p:sp>
      <p:sp>
        <p:nvSpPr>
          <p:cNvPr id="475138" name="Rectangle 2"/>
          <p:cNvSpPr>
            <a:spLocks noGrp="1" noChangeArrowheads="1"/>
          </p:cNvSpPr>
          <p:nvPr>
            <p:ph type="title"/>
          </p:nvPr>
        </p:nvSpPr>
        <p:spPr>
          <a:xfrm>
            <a:off x="220738" y="88612"/>
            <a:ext cx="8702523" cy="1016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727201" y="1317799"/>
            <a:ext cx="5700020" cy="4444364"/>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778934" y="1014289"/>
            <a:ext cx="2560316" cy="388761"/>
          </a:xfrm>
          <a:prstGeom prst="rect">
            <a:avLst/>
          </a:prstGeom>
          <a:noFill/>
        </p:spPr>
        <p:txBody>
          <a:bodyPr wrap="none" rtlCol="0">
            <a:spAutoFit/>
          </a:bodyPr>
          <a:lstStyle/>
          <a:p>
            <a:r>
              <a:rPr lang="en-US" sz="1067" dirty="0"/>
              <a:t>Ref: Neil Ford &amp; Mark Richards</a:t>
            </a:r>
            <a:br>
              <a:rPr lang="en-US" sz="1067" dirty="0"/>
            </a:br>
            <a:r>
              <a:rPr lang="en-US" sz="1067"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810934" y="2980267"/>
            <a:ext cx="3522133" cy="112665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489" dirty="0">
                <a:solidFill>
                  <a:srgbClr val="FF0000"/>
                </a:solidFill>
                <a:latin typeface="Comic Sans MS" charset="0"/>
              </a:rPr>
              <a:t>What holds up the</a:t>
            </a:r>
            <a:br>
              <a:rPr lang="en-US" sz="2489" dirty="0">
                <a:solidFill>
                  <a:srgbClr val="FF0000"/>
                </a:solidFill>
                <a:latin typeface="Comic Sans MS" charset="0"/>
              </a:rPr>
            </a:br>
            <a:r>
              <a:rPr lang="en-US" sz="2489" dirty="0">
                <a:solidFill>
                  <a:srgbClr val="FF0000"/>
                </a:solidFill>
                <a:latin typeface="Comic Sans MS" charset="0"/>
              </a:rPr>
              <a:t>source code structure?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229600" cy="614310"/>
          </a:xfrm>
        </p:spPr>
        <p:txBody>
          <a:bodyPr/>
          <a:lstStyle/>
          <a:p>
            <a:pPr algn="ctr"/>
            <a:r>
              <a:rPr lang="en-US" sz="2800" u="none" dirty="0">
                <a:effectLst>
                  <a:outerShdw blurRad="38100" dist="38100" dir="2700000" algn="tl">
                    <a:srgbClr val="000000">
                      <a:alpha val="43137"/>
                    </a:srgbClr>
                  </a:outerShdw>
                </a:effectLst>
                <a:latin typeface="Verdana" charset="0"/>
              </a:rPr>
              <a:t>Example: The Layered Structure of TCP/IP</a:t>
            </a:r>
          </a:p>
        </p:txBody>
      </p:sp>
      <p:sp>
        <p:nvSpPr>
          <p:cNvPr id="3" name="Slide Number Placeholder 2"/>
          <p:cNvSpPr>
            <a:spLocks noGrp="1"/>
          </p:cNvSpPr>
          <p:nvPr>
            <p:ph type="sldNum" sz="quarter" idx="12"/>
          </p:nvPr>
        </p:nvSpPr>
        <p:spPr/>
        <p:txBody>
          <a:bodyPr/>
          <a:lstStyle/>
          <a:p>
            <a:pPr>
              <a:defRPr/>
            </a:pPr>
            <a:fld id="{B9679035-FD90-43C6-9A04-3596202BD13C}" type="slidenum">
              <a:rPr lang="en-US" altLang="en-US" smtClean="0">
                <a:solidFill>
                  <a:prstClr val="black">
                    <a:tint val="75000"/>
                  </a:prstClr>
                </a:solidFill>
              </a:rPr>
              <a:pPr>
                <a:defRPr/>
              </a:pPr>
              <a:t>90</a:t>
            </a:fld>
            <a:endParaRPr lang="en-US" altLang="en-US">
              <a:solidFill>
                <a:prstClr val="black">
                  <a:tint val="75000"/>
                </a:prstClr>
              </a:solidFill>
            </a:endParaRPr>
          </a:p>
        </p:txBody>
      </p:sp>
      <p:pic>
        <p:nvPicPr>
          <p:cNvPr id="4" name="Picture 3" descr="TCP-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22400"/>
            <a:ext cx="5778500" cy="3238500"/>
          </a:xfrm>
          <a:prstGeom prst="rect">
            <a:avLst/>
          </a:prstGeom>
        </p:spPr>
      </p:pic>
    </p:spTree>
    <p:extLst>
      <p:ext uri="{BB962C8B-B14F-4D97-AF65-F5344CB8AC3E}">
        <p14:creationId xmlns:p14="http://schemas.microsoft.com/office/powerpoint/2010/main" val="11401321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sz="3200" dirty="0">
                <a:solidFill>
                  <a:srgbClr val="0000FF"/>
                </a:solidFill>
              </a:rPr>
              <a:t>Dataflow Styles</a:t>
            </a:r>
          </a:p>
          <a:p>
            <a:pPr lvl="1"/>
            <a:r>
              <a:rPr lang="en-US" sz="2400" dirty="0">
                <a:solidFill>
                  <a:srgbClr val="0432FF"/>
                </a:solidFill>
              </a:rPr>
              <a:t>Pipe and Filter</a:t>
            </a:r>
          </a:p>
          <a:p>
            <a:endParaRPr lang="en-US" dirty="0"/>
          </a:p>
        </p:txBody>
      </p:sp>
      <p:sp>
        <p:nvSpPr>
          <p:cNvPr id="4" name="Slide Number Placeholder 3"/>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91</a:t>
            </a:fld>
            <a:endParaRPr lang="en-US" altLang="en-US">
              <a:solidFill>
                <a:prstClr val="black">
                  <a:tint val="75000"/>
                </a:prstClr>
              </a:solidFill>
            </a:endParaRPr>
          </a:p>
        </p:txBody>
      </p:sp>
    </p:spTree>
    <p:extLst>
      <p:ext uri="{BB962C8B-B14F-4D97-AF65-F5344CB8AC3E}">
        <p14:creationId xmlns:p14="http://schemas.microsoft.com/office/powerpoint/2010/main" val="3382558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6"/>
            <a:ext cx="8229600" cy="427318"/>
          </a:xfrm>
        </p:spPr>
        <p:txBody>
          <a:bodyPr/>
          <a:lstStyle/>
          <a:p>
            <a:r>
              <a:rPr lang="en-US" dirty="0"/>
              <a:t>Data Flow Systems</a:t>
            </a:r>
          </a:p>
        </p:txBody>
      </p:sp>
      <p:sp>
        <p:nvSpPr>
          <p:cNvPr id="3" name="Content Placeholder 2"/>
          <p:cNvSpPr>
            <a:spLocks noGrp="1"/>
          </p:cNvSpPr>
          <p:nvPr>
            <p:ph idx="1"/>
          </p:nvPr>
        </p:nvSpPr>
        <p:spPr>
          <a:xfrm>
            <a:off x="457200" y="947351"/>
            <a:ext cx="8229600" cy="4809984"/>
          </a:xfrm>
        </p:spPr>
        <p:txBody>
          <a:bodyPr>
            <a:normAutofit/>
          </a:bodyPr>
          <a:lstStyle/>
          <a:p>
            <a:r>
              <a:rPr lang="en-US" dirty="0"/>
              <a:t>Data flow systems are decomposed around the central theme of </a:t>
            </a:r>
            <a:r>
              <a:rPr lang="en-US" dirty="0">
                <a:solidFill>
                  <a:srgbClr val="0432FF"/>
                </a:solidFill>
              </a:rPr>
              <a:t>transporting data </a:t>
            </a:r>
            <a:r>
              <a:rPr lang="en-US" dirty="0"/>
              <a:t>(or data streams) and </a:t>
            </a:r>
            <a:r>
              <a:rPr lang="en-US" dirty="0">
                <a:solidFill>
                  <a:srgbClr val="0432FF"/>
                </a:solidFill>
              </a:rPr>
              <a:t>transforming the data </a:t>
            </a:r>
            <a:r>
              <a:rPr lang="en-US" dirty="0"/>
              <a:t>along the way to meet application-specific requirements.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4008287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220534"/>
            <a:ext cx="8229600" cy="474133"/>
          </a:xfrm>
        </p:spPr>
        <p:txBody>
          <a:bodyPr/>
          <a:lstStyle/>
          <a:p>
            <a:pPr eaLnBrk="1" hangingPunct="1"/>
            <a:r>
              <a:rPr lang="en-US" dirty="0">
                <a:latin typeface="Verdana" charset="0"/>
              </a:rPr>
              <a:t>Pipe and Filter Style</a:t>
            </a:r>
          </a:p>
        </p:txBody>
      </p:sp>
      <p:sp>
        <p:nvSpPr>
          <p:cNvPr id="58370" name="Rectangle 3"/>
          <p:cNvSpPr>
            <a:spLocks noGrp="1" noChangeArrowheads="1"/>
          </p:cNvSpPr>
          <p:nvPr>
            <p:ph idx="1"/>
          </p:nvPr>
        </p:nvSpPr>
        <p:spPr>
          <a:xfrm>
            <a:off x="457200" y="959281"/>
            <a:ext cx="8229600" cy="4459386"/>
          </a:xfrm>
        </p:spPr>
        <p:txBody>
          <a:bodyPr/>
          <a:lstStyle/>
          <a:p>
            <a:pPr eaLnBrk="1" hangingPunct="1">
              <a:defRPr/>
            </a:pPr>
            <a:r>
              <a:rPr lang="en-US" dirty="0">
                <a:solidFill>
                  <a:srgbClr val="0432FF"/>
                </a:solidFill>
              </a:rPr>
              <a:t>Components</a:t>
            </a:r>
            <a:r>
              <a:rPr lang="en-US" dirty="0"/>
              <a:t> are filters</a:t>
            </a:r>
          </a:p>
          <a:p>
            <a:pPr lvl="1" eaLnBrk="1" hangingPunct="1">
              <a:defRPr/>
            </a:pPr>
            <a:r>
              <a:rPr lang="en-US" dirty="0"/>
              <a:t>Transform input data streams into output data streams</a:t>
            </a:r>
          </a:p>
          <a:p>
            <a:pPr lvl="1" eaLnBrk="1" hangingPunct="1">
              <a:defRPr/>
            </a:pPr>
            <a:r>
              <a:rPr lang="en-US" dirty="0"/>
              <a:t>Possibly incremental production of output</a:t>
            </a:r>
          </a:p>
          <a:p>
            <a:pPr eaLnBrk="1" hangingPunct="1">
              <a:defRPr/>
            </a:pPr>
            <a:r>
              <a:rPr lang="en-US" dirty="0">
                <a:solidFill>
                  <a:srgbClr val="0432FF"/>
                </a:solidFill>
              </a:rPr>
              <a:t>Connectors</a:t>
            </a:r>
            <a:r>
              <a:rPr lang="en-US" dirty="0"/>
              <a:t> are pipes</a:t>
            </a:r>
          </a:p>
          <a:p>
            <a:pPr lvl="1" eaLnBrk="1" hangingPunct="1">
              <a:defRPr/>
            </a:pPr>
            <a:r>
              <a:rPr lang="en-US" dirty="0"/>
              <a:t>Conduits for data streams</a:t>
            </a:r>
          </a:p>
          <a:p>
            <a:pPr eaLnBrk="1" hangingPunct="1">
              <a:defRPr/>
            </a:pPr>
            <a:r>
              <a:rPr lang="en-US" dirty="0"/>
              <a:t>Example:  </a:t>
            </a:r>
            <a:br>
              <a:rPr lang="en-US" dirty="0"/>
            </a:br>
            <a:r>
              <a:rPr lang="en-US" dirty="0">
                <a:latin typeface="Tahoma" charset="0"/>
              </a:rPr>
              <a:t>	</a:t>
            </a:r>
            <a:r>
              <a:rPr lang="en-US" dirty="0">
                <a:latin typeface="Courier" charset="0"/>
              </a:rPr>
              <a:t>ls invoices | grep -e August | sort</a:t>
            </a:r>
            <a:endParaRPr lang="en-US" dirty="0"/>
          </a:p>
          <a:p>
            <a:pPr eaLnBrk="1" hangingPunct="1">
              <a:defRPr/>
            </a:pPr>
            <a:r>
              <a:rPr lang="en-US" dirty="0"/>
              <a:t>Style invariants</a:t>
            </a:r>
          </a:p>
          <a:p>
            <a:pPr lvl="1" eaLnBrk="1" hangingPunct="1">
              <a:defRPr/>
            </a:pPr>
            <a:r>
              <a:rPr lang="en-US" dirty="0"/>
              <a:t>Filters are independent (no shared state) </a:t>
            </a:r>
          </a:p>
          <a:p>
            <a:pPr lvl="1" eaLnBrk="1" hangingPunct="1">
              <a:defRPr/>
            </a:pPr>
            <a:r>
              <a:rPr lang="en-US" dirty="0"/>
              <a:t>Filter has no knowledge of up- or down-stream filters</a:t>
            </a:r>
          </a:p>
          <a:p>
            <a:pPr marL="0" indent="0" eaLnBrk="1" hangingPunct="1">
              <a:buFont typeface="Wingdings" charset="0"/>
              <a:buNone/>
              <a:defRPr/>
            </a:pPr>
            <a:endParaRPr lang="en-US" dirty="0">
              <a:latin typeface="Courier"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93</a:t>
            </a:fld>
            <a:endParaRPr lang="en-US" altLang="en-US">
              <a:solidFill>
                <a:prstClr val="black">
                  <a:tint val="75000"/>
                </a:prstClr>
              </a:solidFill>
            </a:endParaRPr>
          </a:p>
        </p:txBody>
      </p:sp>
    </p:spTree>
    <p:extLst>
      <p:ext uri="{BB962C8B-B14F-4D97-AF65-F5344CB8AC3E}">
        <p14:creationId xmlns:p14="http://schemas.microsoft.com/office/powerpoint/2010/main" val="1684511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84612" y="229670"/>
            <a:ext cx="8229600" cy="474133"/>
          </a:xfrm>
        </p:spPr>
        <p:txBody>
          <a:bodyPr/>
          <a:lstStyle/>
          <a:p>
            <a:pPr eaLnBrk="1" hangingPunct="1"/>
            <a:r>
              <a:rPr lang="en-US" dirty="0">
                <a:latin typeface="Verdana" charset="0"/>
              </a:rPr>
              <a:t>Pipe and Filter Style </a:t>
            </a:r>
            <a:r>
              <a:rPr lang="en-US" sz="2000" dirty="0">
                <a:latin typeface="Verdana" charset="0"/>
              </a:rPr>
              <a:t>(cont’d)</a:t>
            </a:r>
          </a:p>
        </p:txBody>
      </p:sp>
      <p:sp>
        <p:nvSpPr>
          <p:cNvPr id="58370" name="Rectangle 3"/>
          <p:cNvSpPr>
            <a:spLocks noGrp="1" noChangeArrowheads="1"/>
          </p:cNvSpPr>
          <p:nvPr>
            <p:ph idx="1"/>
          </p:nvPr>
        </p:nvSpPr>
        <p:spPr>
          <a:xfrm>
            <a:off x="457200" y="986689"/>
            <a:ext cx="8229600" cy="4431978"/>
          </a:xfrm>
        </p:spPr>
        <p:txBody>
          <a:bodyPr/>
          <a:lstStyle/>
          <a:p>
            <a:pPr eaLnBrk="1" hangingPunct="1">
              <a:defRPr/>
            </a:pPr>
            <a:r>
              <a:rPr lang="en-US" dirty="0"/>
              <a:t>Examples</a:t>
            </a:r>
          </a:p>
          <a:p>
            <a:pPr lvl="1" eaLnBrk="1" hangingPunct="1">
              <a:defRPr/>
            </a:pPr>
            <a:r>
              <a:rPr lang="en-US" dirty="0"/>
              <a:t>UNIX shell			 </a:t>
            </a:r>
          </a:p>
          <a:p>
            <a:pPr lvl="1" eaLnBrk="1" hangingPunct="1">
              <a:defRPr/>
            </a:pPr>
            <a:r>
              <a:rPr lang="en-US" dirty="0"/>
              <a:t>Traditional compilers</a:t>
            </a:r>
            <a:br>
              <a:rPr lang="en-US" dirty="0"/>
            </a:br>
            <a:r>
              <a:rPr lang="en-US" dirty="0">
                <a:latin typeface="Tahoma" charset="0"/>
              </a:rPr>
              <a:t>	 </a:t>
            </a:r>
          </a:p>
          <a:p>
            <a:pPr eaLnBrk="1" hangingPunct="1">
              <a:defRPr/>
            </a:pPr>
            <a:r>
              <a:rPr lang="en-US" dirty="0"/>
              <a:t>Variations</a:t>
            </a:r>
          </a:p>
          <a:p>
            <a:pPr lvl="1" eaLnBrk="1" hangingPunct="1">
              <a:defRPr/>
            </a:pPr>
            <a:r>
              <a:rPr lang="en-US" dirty="0"/>
              <a:t>Named pipes — pipes beyond </a:t>
            </a:r>
            <a:r>
              <a:rPr lang="en-US" dirty="0" err="1"/>
              <a:t>stdin</a:t>
            </a:r>
            <a:r>
              <a:rPr lang="en-US" dirty="0"/>
              <a:t> / </a:t>
            </a:r>
            <a:r>
              <a:rPr lang="en-US" dirty="0" err="1"/>
              <a:t>stdout</a:t>
            </a:r>
            <a:r>
              <a:rPr lang="en-US" dirty="0"/>
              <a:t> </a:t>
            </a:r>
          </a:p>
          <a:p>
            <a:pPr lvl="1" eaLnBrk="1" hangingPunct="1">
              <a:defRPr/>
            </a:pPr>
            <a:r>
              <a:rPr lang="en-US" dirty="0"/>
              <a:t>Bounded pipes — limited amount of data on a pipe</a:t>
            </a:r>
          </a:p>
          <a:p>
            <a:pPr eaLnBrk="1" hangingPunct="1">
              <a:defRPr/>
            </a:pPr>
            <a:endParaRPr lang="en-US" sz="1800" dirty="0">
              <a:latin typeface="Courier"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94</a:t>
            </a:fld>
            <a:endParaRPr lang="en-US" altLang="en-US">
              <a:solidFill>
                <a:prstClr val="black">
                  <a:tint val="75000"/>
                </a:prstClr>
              </a:solidFill>
            </a:endParaRPr>
          </a:p>
        </p:txBody>
      </p:sp>
    </p:spTree>
    <p:extLst>
      <p:ext uri="{BB962C8B-B14F-4D97-AF65-F5344CB8AC3E}">
        <p14:creationId xmlns:p14="http://schemas.microsoft.com/office/powerpoint/2010/main" val="3121231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771137" y="242587"/>
            <a:ext cx="7772400" cy="609600"/>
          </a:xfrm>
        </p:spPr>
        <p:txBody>
          <a:bodyPr/>
          <a:lstStyle/>
          <a:p>
            <a:r>
              <a:rPr lang="en-US" dirty="0">
                <a:latin typeface="Verdana" charset="0"/>
              </a:rPr>
              <a:t>Pipe and Filter Style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grpSp>
        <p:nvGrpSpPr>
          <p:cNvPr id="64515" name="Group 3"/>
          <p:cNvGrpSpPr>
            <a:grpSpLocks/>
          </p:cNvGrpSpPr>
          <p:nvPr/>
        </p:nvGrpSpPr>
        <p:grpSpPr bwMode="auto">
          <a:xfrm>
            <a:off x="762000" y="1260681"/>
            <a:ext cx="7086600" cy="2531529"/>
            <a:chOff x="480" y="1120"/>
            <a:chExt cx="4464" cy="1794"/>
          </a:xfrm>
        </p:grpSpPr>
        <p:sp>
          <p:nvSpPr>
            <p:cNvPr id="616452" name="Rectangle 4"/>
            <p:cNvSpPr>
              <a:spLocks noChangeArrowheads="1"/>
            </p:cNvSpPr>
            <p:nvPr/>
          </p:nvSpPr>
          <p:spPr bwMode="auto">
            <a:xfrm>
              <a:off x="2448" y="1756"/>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3" name="Rectangle 5"/>
            <p:cNvSpPr>
              <a:spLocks noChangeArrowheads="1"/>
            </p:cNvSpPr>
            <p:nvPr/>
          </p:nvSpPr>
          <p:spPr bwMode="auto">
            <a:xfrm>
              <a:off x="864" y="1776"/>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5" name="Rectangle 7"/>
            <p:cNvSpPr>
              <a:spLocks noChangeArrowheads="1"/>
            </p:cNvSpPr>
            <p:nvPr/>
          </p:nvSpPr>
          <p:spPr bwMode="auto">
            <a:xfrm>
              <a:off x="3744" y="1752"/>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6" name="Line 8"/>
            <p:cNvSpPr>
              <a:spLocks noChangeShapeType="1"/>
            </p:cNvSpPr>
            <p:nvPr/>
          </p:nvSpPr>
          <p:spPr bwMode="auto">
            <a:xfrm flipV="1">
              <a:off x="1680" y="1992"/>
              <a:ext cx="768"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9" name="Line 11"/>
            <p:cNvSpPr>
              <a:spLocks noChangeShapeType="1"/>
            </p:cNvSpPr>
            <p:nvPr/>
          </p:nvSpPr>
          <p:spPr bwMode="auto">
            <a:xfrm>
              <a:off x="3264" y="1998"/>
              <a:ext cx="480"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0" name="Line 12"/>
            <p:cNvSpPr>
              <a:spLocks noChangeShapeType="1"/>
            </p:cNvSpPr>
            <p:nvPr/>
          </p:nvSpPr>
          <p:spPr bwMode="auto">
            <a:xfrm flipV="1">
              <a:off x="4560" y="2016"/>
              <a:ext cx="384"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616461" name="Line 13"/>
            <p:cNvSpPr>
              <a:spLocks noChangeShapeType="1"/>
            </p:cNvSpPr>
            <p:nvPr/>
          </p:nvSpPr>
          <p:spPr bwMode="auto">
            <a:xfrm flipV="1">
              <a:off x="480" y="2016"/>
              <a:ext cx="384"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3" name="Text Box 15"/>
            <p:cNvSpPr txBox="1">
              <a:spLocks noChangeArrowheads="1"/>
            </p:cNvSpPr>
            <p:nvPr/>
          </p:nvSpPr>
          <p:spPr bwMode="auto">
            <a:xfrm>
              <a:off x="1247" y="1120"/>
              <a:ext cx="560"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dirty="0">
                  <a:latin typeface="Comic Sans MS" charset="0"/>
                </a:rPr>
                <a:t>filters</a:t>
              </a:r>
            </a:p>
          </p:txBody>
        </p:sp>
        <p:sp>
          <p:nvSpPr>
            <p:cNvPr id="616464" name="Text Box 16"/>
            <p:cNvSpPr txBox="1">
              <a:spLocks noChangeArrowheads="1"/>
            </p:cNvSpPr>
            <p:nvPr/>
          </p:nvSpPr>
          <p:spPr bwMode="auto">
            <a:xfrm>
              <a:off x="2698" y="2669"/>
              <a:ext cx="465"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dirty="0">
                  <a:latin typeface="Comic Sans MS" charset="0"/>
                </a:rPr>
                <a:t>pipes</a:t>
              </a:r>
            </a:p>
          </p:txBody>
        </p:sp>
        <p:sp>
          <p:nvSpPr>
            <p:cNvPr id="616465" name="Line 17"/>
            <p:cNvSpPr>
              <a:spLocks noChangeShapeType="1"/>
            </p:cNvSpPr>
            <p:nvPr/>
          </p:nvSpPr>
          <p:spPr bwMode="auto">
            <a:xfrm flipH="1">
              <a:off x="1104" y="1344"/>
              <a:ext cx="240" cy="336"/>
            </a:xfrm>
            <a:prstGeom prst="line">
              <a:avLst/>
            </a:prstGeom>
            <a:noFill/>
            <a:ln w="762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6" name="Line 18"/>
            <p:cNvSpPr>
              <a:spLocks noChangeShapeType="1"/>
            </p:cNvSpPr>
            <p:nvPr/>
          </p:nvSpPr>
          <p:spPr bwMode="auto">
            <a:xfrm>
              <a:off x="1680" y="1344"/>
              <a:ext cx="816" cy="336"/>
            </a:xfrm>
            <a:prstGeom prst="line">
              <a:avLst/>
            </a:prstGeom>
            <a:noFill/>
            <a:ln w="762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7" name="Line 19"/>
            <p:cNvSpPr>
              <a:spLocks noChangeShapeType="1"/>
            </p:cNvSpPr>
            <p:nvPr/>
          </p:nvSpPr>
          <p:spPr bwMode="auto">
            <a:xfrm flipV="1">
              <a:off x="3183" y="2040"/>
              <a:ext cx="277" cy="721"/>
            </a:xfrm>
            <a:prstGeom prst="line">
              <a:avLst/>
            </a:prstGeom>
            <a:noFill/>
            <a:ln w="762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8" name="Line 20"/>
            <p:cNvSpPr>
              <a:spLocks noChangeShapeType="1"/>
            </p:cNvSpPr>
            <p:nvPr/>
          </p:nvSpPr>
          <p:spPr bwMode="auto">
            <a:xfrm flipH="1" flipV="1">
              <a:off x="2007" y="2025"/>
              <a:ext cx="645" cy="748"/>
            </a:xfrm>
            <a:prstGeom prst="line">
              <a:avLst/>
            </a:prstGeom>
            <a:noFill/>
            <a:ln w="762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95</a:t>
            </a:fld>
            <a:endParaRPr lang="en-US" altLang="en-US">
              <a:solidFill>
                <a:prstClr val="black">
                  <a:tint val="75000"/>
                </a:prstClr>
              </a:solidFill>
            </a:endParaRPr>
          </a:p>
        </p:txBody>
      </p:sp>
    </p:spTree>
    <p:extLst>
      <p:ext uri="{BB962C8B-B14F-4D97-AF65-F5344CB8AC3E}">
        <p14:creationId xmlns:p14="http://schemas.microsoft.com/office/powerpoint/2010/main" val="33190304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771137" y="242587"/>
            <a:ext cx="7772400" cy="609600"/>
          </a:xfrm>
        </p:spPr>
        <p:txBody>
          <a:bodyPr/>
          <a:lstStyle/>
          <a:p>
            <a:r>
              <a:rPr lang="en-US" dirty="0">
                <a:latin typeface="Verdana" charset="0"/>
              </a:rPr>
              <a:t>Pipe and Filter Style </a:t>
            </a:r>
            <a:r>
              <a:rPr lang="en-US" sz="2000" b="0" dirty="0">
                <a:latin typeface="Verdana" charset="0"/>
              </a:rPr>
              <a:t>(cont</a:t>
            </a:r>
            <a:r>
              <a:rPr lang="en-US" sz="2000" dirty="0">
                <a:latin typeface="Arial" charset="0"/>
              </a:rPr>
              <a:t>’</a:t>
            </a:r>
            <a:r>
              <a:rPr lang="en-US" altLang="ja-JP" sz="2000" b="0" dirty="0">
                <a:latin typeface="Verdana" charset="0"/>
              </a:rPr>
              <a:t>d)</a:t>
            </a:r>
            <a:endParaRPr lang="en-US" sz="2000" b="0" dirty="0">
              <a:latin typeface="Verdana" charset="0"/>
            </a:endParaRPr>
          </a:p>
        </p:txBody>
      </p:sp>
      <p:grpSp>
        <p:nvGrpSpPr>
          <p:cNvPr id="64515" name="Group 3"/>
          <p:cNvGrpSpPr>
            <a:grpSpLocks/>
          </p:cNvGrpSpPr>
          <p:nvPr/>
        </p:nvGrpSpPr>
        <p:grpSpPr bwMode="auto">
          <a:xfrm>
            <a:off x="762000" y="1200007"/>
            <a:ext cx="7620000" cy="4121856"/>
            <a:chOff x="480" y="1077"/>
            <a:chExt cx="4800" cy="2921"/>
          </a:xfrm>
        </p:grpSpPr>
        <p:sp>
          <p:nvSpPr>
            <p:cNvPr id="616452" name="Rectangle 4"/>
            <p:cNvSpPr>
              <a:spLocks noChangeArrowheads="1"/>
            </p:cNvSpPr>
            <p:nvPr/>
          </p:nvSpPr>
          <p:spPr bwMode="auto">
            <a:xfrm>
              <a:off x="2448" y="1392"/>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3" name="Rectangle 5"/>
            <p:cNvSpPr>
              <a:spLocks noChangeArrowheads="1"/>
            </p:cNvSpPr>
            <p:nvPr/>
          </p:nvSpPr>
          <p:spPr bwMode="auto">
            <a:xfrm>
              <a:off x="864" y="1776"/>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4" name="Rectangle 6"/>
            <p:cNvSpPr>
              <a:spLocks noChangeArrowheads="1"/>
            </p:cNvSpPr>
            <p:nvPr/>
          </p:nvSpPr>
          <p:spPr bwMode="auto">
            <a:xfrm>
              <a:off x="2448" y="2208"/>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5" name="Rectangle 7"/>
            <p:cNvSpPr>
              <a:spLocks noChangeArrowheads="1"/>
            </p:cNvSpPr>
            <p:nvPr/>
          </p:nvSpPr>
          <p:spPr bwMode="auto">
            <a:xfrm>
              <a:off x="3744" y="1776"/>
              <a:ext cx="816" cy="528"/>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6" name="Line 8"/>
            <p:cNvSpPr>
              <a:spLocks noChangeShapeType="1"/>
            </p:cNvSpPr>
            <p:nvPr/>
          </p:nvSpPr>
          <p:spPr bwMode="auto">
            <a:xfrm flipV="1">
              <a:off x="1680" y="1632"/>
              <a:ext cx="768" cy="288"/>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7" name="Line 9"/>
            <p:cNvSpPr>
              <a:spLocks noChangeShapeType="1"/>
            </p:cNvSpPr>
            <p:nvPr/>
          </p:nvSpPr>
          <p:spPr bwMode="auto">
            <a:xfrm flipV="1">
              <a:off x="3264" y="2064"/>
              <a:ext cx="480" cy="432"/>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8" name="Line 10"/>
            <p:cNvSpPr>
              <a:spLocks noChangeShapeType="1"/>
            </p:cNvSpPr>
            <p:nvPr/>
          </p:nvSpPr>
          <p:spPr bwMode="auto">
            <a:xfrm>
              <a:off x="1680" y="2208"/>
              <a:ext cx="768" cy="288"/>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59" name="Line 11"/>
            <p:cNvSpPr>
              <a:spLocks noChangeShapeType="1"/>
            </p:cNvSpPr>
            <p:nvPr/>
          </p:nvSpPr>
          <p:spPr bwMode="auto">
            <a:xfrm>
              <a:off x="3264" y="1680"/>
              <a:ext cx="480" cy="240"/>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0" name="Line 12"/>
            <p:cNvSpPr>
              <a:spLocks noChangeShapeType="1"/>
            </p:cNvSpPr>
            <p:nvPr/>
          </p:nvSpPr>
          <p:spPr bwMode="auto">
            <a:xfrm flipV="1">
              <a:off x="4560" y="2064"/>
              <a:ext cx="384" cy="0"/>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1" name="Line 13"/>
            <p:cNvSpPr>
              <a:spLocks noChangeShapeType="1"/>
            </p:cNvSpPr>
            <p:nvPr/>
          </p:nvSpPr>
          <p:spPr bwMode="auto">
            <a:xfrm flipV="1">
              <a:off x="480" y="2016"/>
              <a:ext cx="384" cy="0"/>
            </a:xfrm>
            <a:prstGeom prst="line">
              <a:avLst/>
            </a:prstGeom>
            <a:noFill/>
            <a:ln w="28575">
              <a:solidFill>
                <a:schemeClr val="tx1"/>
              </a:solidFill>
              <a:round/>
              <a:headEnd type="none" w="sm" len="sm"/>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2" name="Freeform 14"/>
            <p:cNvSpPr>
              <a:spLocks/>
            </p:cNvSpPr>
            <p:nvPr/>
          </p:nvSpPr>
          <p:spPr bwMode="auto">
            <a:xfrm>
              <a:off x="1632" y="2144"/>
              <a:ext cx="3648" cy="1854"/>
            </a:xfrm>
            <a:custGeom>
              <a:avLst/>
              <a:gdLst>
                <a:gd name="T0" fmla="*/ 2880 w 3600"/>
                <a:gd name="T1" fmla="*/ 16 h 1624"/>
                <a:gd name="T2" fmla="*/ 3408 w 3600"/>
                <a:gd name="T3" fmla="*/ 160 h 1624"/>
                <a:gd name="T4" fmla="*/ 3456 w 3600"/>
                <a:gd name="T5" fmla="*/ 976 h 1624"/>
                <a:gd name="T6" fmla="*/ 2544 w 3600"/>
                <a:gd name="T7" fmla="*/ 1600 h 1624"/>
                <a:gd name="T8" fmla="*/ 288 w 3600"/>
                <a:gd name="T9" fmla="*/ 1120 h 1624"/>
                <a:gd name="T10" fmla="*/ 816 w 3600"/>
                <a:gd name="T11" fmla="*/ 496 h 1624"/>
              </a:gdLst>
              <a:ahLst/>
              <a:cxnLst>
                <a:cxn ang="0">
                  <a:pos x="T0" y="T1"/>
                </a:cxn>
                <a:cxn ang="0">
                  <a:pos x="T2" y="T3"/>
                </a:cxn>
                <a:cxn ang="0">
                  <a:pos x="T4" y="T5"/>
                </a:cxn>
                <a:cxn ang="0">
                  <a:pos x="T6" y="T7"/>
                </a:cxn>
                <a:cxn ang="0">
                  <a:pos x="T8" y="T9"/>
                </a:cxn>
                <a:cxn ang="0">
                  <a:pos x="T10" y="T11"/>
                </a:cxn>
              </a:cxnLst>
              <a:rect l="0" t="0" r="r" b="b"/>
              <a:pathLst>
                <a:path w="3600" h="1624">
                  <a:moveTo>
                    <a:pt x="2880" y="16"/>
                  </a:moveTo>
                  <a:cubicBezTo>
                    <a:pt x="3096" y="8"/>
                    <a:pt x="3312" y="0"/>
                    <a:pt x="3408" y="160"/>
                  </a:cubicBezTo>
                  <a:cubicBezTo>
                    <a:pt x="3504" y="320"/>
                    <a:pt x="3600" y="736"/>
                    <a:pt x="3456" y="976"/>
                  </a:cubicBezTo>
                  <a:cubicBezTo>
                    <a:pt x="3312" y="1216"/>
                    <a:pt x="3072" y="1576"/>
                    <a:pt x="2544" y="1600"/>
                  </a:cubicBezTo>
                  <a:cubicBezTo>
                    <a:pt x="2016" y="1624"/>
                    <a:pt x="576" y="1304"/>
                    <a:pt x="288" y="1120"/>
                  </a:cubicBezTo>
                  <a:cubicBezTo>
                    <a:pt x="0" y="936"/>
                    <a:pt x="408" y="716"/>
                    <a:pt x="816" y="496"/>
                  </a:cubicBezTo>
                </a:path>
              </a:pathLst>
            </a:custGeom>
            <a:noFill/>
            <a:ln w="28575" cap="flat" cmpd="sng">
              <a:solidFill>
                <a:schemeClr val="tx1"/>
              </a:solidFill>
              <a:prstDash val="solid"/>
              <a:round/>
              <a:headEnd type="none" w="sm" len="sm"/>
              <a:tailEnd type="triangle" w="lg"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p>
          </p:txBody>
        </p:sp>
        <p:sp>
          <p:nvSpPr>
            <p:cNvPr id="616463" name="Text Box 15"/>
            <p:cNvSpPr txBox="1">
              <a:spLocks noChangeArrowheads="1"/>
            </p:cNvSpPr>
            <p:nvPr/>
          </p:nvSpPr>
          <p:spPr bwMode="auto">
            <a:xfrm>
              <a:off x="1173" y="1077"/>
              <a:ext cx="490"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filter</a:t>
              </a:r>
            </a:p>
          </p:txBody>
        </p:sp>
        <p:sp>
          <p:nvSpPr>
            <p:cNvPr id="616464" name="Text Box 16"/>
            <p:cNvSpPr txBox="1">
              <a:spLocks noChangeArrowheads="1"/>
            </p:cNvSpPr>
            <p:nvPr/>
          </p:nvSpPr>
          <p:spPr bwMode="auto">
            <a:xfrm>
              <a:off x="3752" y="2901"/>
              <a:ext cx="465"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pipes</a:t>
              </a:r>
            </a:p>
          </p:txBody>
        </p:sp>
        <p:sp>
          <p:nvSpPr>
            <p:cNvPr id="616465" name="Line 17"/>
            <p:cNvSpPr>
              <a:spLocks noChangeShapeType="1"/>
            </p:cNvSpPr>
            <p:nvPr/>
          </p:nvSpPr>
          <p:spPr bwMode="auto">
            <a:xfrm flipH="1">
              <a:off x="1104" y="1344"/>
              <a:ext cx="240" cy="336"/>
            </a:xfrm>
            <a:prstGeom prst="line">
              <a:avLst/>
            </a:prstGeom>
            <a:noFill/>
            <a:ln w="762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6" name="Line 18"/>
            <p:cNvSpPr>
              <a:spLocks noChangeShapeType="1"/>
            </p:cNvSpPr>
            <p:nvPr/>
          </p:nvSpPr>
          <p:spPr bwMode="auto">
            <a:xfrm>
              <a:off x="1680" y="1344"/>
              <a:ext cx="624" cy="144"/>
            </a:xfrm>
            <a:prstGeom prst="line">
              <a:avLst/>
            </a:prstGeom>
            <a:noFill/>
            <a:ln w="762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7" name="Line 19"/>
            <p:cNvSpPr>
              <a:spLocks noChangeShapeType="1"/>
            </p:cNvSpPr>
            <p:nvPr/>
          </p:nvSpPr>
          <p:spPr bwMode="auto">
            <a:xfrm flipH="1" flipV="1">
              <a:off x="3552" y="2496"/>
              <a:ext cx="384" cy="240"/>
            </a:xfrm>
            <a:prstGeom prst="line">
              <a:avLst/>
            </a:prstGeom>
            <a:noFill/>
            <a:ln w="762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16468" name="Line 20"/>
            <p:cNvSpPr>
              <a:spLocks noChangeShapeType="1"/>
            </p:cNvSpPr>
            <p:nvPr/>
          </p:nvSpPr>
          <p:spPr bwMode="auto">
            <a:xfrm flipH="1">
              <a:off x="3744" y="3264"/>
              <a:ext cx="240" cy="432"/>
            </a:xfrm>
            <a:prstGeom prst="line">
              <a:avLst/>
            </a:prstGeom>
            <a:noFill/>
            <a:ln w="762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96</a:t>
            </a:fld>
            <a:endParaRPr lang="en-US" altLang="en-US">
              <a:solidFill>
                <a:prstClr val="black">
                  <a:tint val="75000"/>
                </a:prstClr>
              </a:solidFill>
            </a:endParaRPr>
          </a:p>
        </p:txBody>
      </p:sp>
    </p:spTree>
    <p:extLst>
      <p:ext uri="{BB962C8B-B14F-4D97-AF65-F5344CB8AC3E}">
        <p14:creationId xmlns:p14="http://schemas.microsoft.com/office/powerpoint/2010/main" val="810454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4"/>
          <p:cNvSpPr>
            <a:spLocks noGrp="1" noChangeArrowheads="1"/>
          </p:cNvSpPr>
          <p:nvPr>
            <p:ph type="title"/>
          </p:nvPr>
        </p:nvSpPr>
        <p:spPr>
          <a:xfrm>
            <a:off x="521160" y="229669"/>
            <a:ext cx="8229600" cy="409851"/>
          </a:xfrm>
        </p:spPr>
        <p:txBody>
          <a:bodyPr/>
          <a:lstStyle/>
          <a:p>
            <a:pPr eaLnBrk="1" hangingPunct="1"/>
            <a:r>
              <a:rPr lang="en-US" dirty="0">
                <a:latin typeface="Verdana" charset="0"/>
              </a:rPr>
              <a:t>Advantages / Disadvantages</a:t>
            </a:r>
            <a:endParaRPr lang="en-US" sz="2000" b="0" dirty="0">
              <a:latin typeface="Verdana" charset="0"/>
            </a:endParaRPr>
          </a:p>
        </p:txBody>
      </p:sp>
      <p:sp>
        <p:nvSpPr>
          <p:cNvPr id="65538" name="Rectangle 5"/>
          <p:cNvSpPr>
            <a:spLocks noGrp="1" noChangeArrowheads="1"/>
          </p:cNvSpPr>
          <p:nvPr>
            <p:ph idx="1"/>
          </p:nvPr>
        </p:nvSpPr>
        <p:spPr>
          <a:xfrm>
            <a:off x="457200" y="676064"/>
            <a:ext cx="8229600" cy="4742603"/>
          </a:xfrm>
        </p:spPr>
        <p:txBody>
          <a:bodyPr/>
          <a:lstStyle/>
          <a:p>
            <a:pPr eaLnBrk="1" hangingPunct="1"/>
            <a:r>
              <a:rPr lang="en-US" dirty="0">
                <a:solidFill>
                  <a:srgbClr val="0432FF"/>
                </a:solidFill>
              </a:rPr>
              <a:t>Advantages</a:t>
            </a:r>
          </a:p>
          <a:p>
            <a:pPr lvl="1" eaLnBrk="1" hangingPunct="1"/>
            <a:r>
              <a:rPr lang="en-US" dirty="0"/>
              <a:t>Easy to understand: system behavior is a succession of component behaviors</a:t>
            </a:r>
          </a:p>
          <a:p>
            <a:pPr lvl="1" eaLnBrk="1" hangingPunct="1"/>
            <a:r>
              <a:rPr lang="en-US" dirty="0"/>
              <a:t>Filter addition, replacement, and reuse</a:t>
            </a:r>
          </a:p>
          <a:p>
            <a:pPr lvl="2" eaLnBrk="1" hangingPunct="1"/>
            <a:r>
              <a:rPr lang="en-US" sz="1600" dirty="0"/>
              <a:t>Possible to hook any two filters together </a:t>
            </a:r>
          </a:p>
          <a:p>
            <a:pPr lvl="1" eaLnBrk="1" hangingPunct="1"/>
            <a:r>
              <a:rPr lang="en-US" dirty="0"/>
              <a:t>Concurrent execution</a:t>
            </a:r>
          </a:p>
          <a:p>
            <a:pPr eaLnBrk="1" hangingPunct="1"/>
            <a:r>
              <a:rPr lang="en-US" dirty="0">
                <a:solidFill>
                  <a:srgbClr val="0432FF"/>
                </a:solidFill>
              </a:rPr>
              <a:t>Disadvantages</a:t>
            </a:r>
          </a:p>
          <a:p>
            <a:pPr lvl="1" eaLnBrk="1" hangingPunct="1"/>
            <a:r>
              <a:rPr lang="en-US" dirty="0"/>
              <a:t>Interactive applications</a:t>
            </a:r>
          </a:p>
          <a:p>
            <a:pPr lvl="1" eaLnBrk="1" hangingPunct="1"/>
            <a:r>
              <a:rPr lang="en-US" dirty="0"/>
              <a:t>Excessive parsing and </a:t>
            </a:r>
            <a:r>
              <a:rPr lang="en-US" dirty="0" err="1"/>
              <a:t>unparsing</a:t>
            </a:r>
            <a:r>
              <a:rPr lang="en-US" dirty="0"/>
              <a:t> leads to loss of performance.</a:t>
            </a:r>
          </a:p>
          <a:p>
            <a:pPr eaLnBrk="1" hangingPunct="1"/>
            <a:endParaRPr lang="en-US" sz="2600" dirty="0">
              <a:latin typeface="Tahoma" charset="0"/>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97</a:t>
            </a:fld>
            <a:endParaRPr lang="en-US" altLang="en-US">
              <a:solidFill>
                <a:prstClr val="black">
                  <a:tint val="75000"/>
                </a:prstClr>
              </a:solidFill>
            </a:endParaRPr>
          </a:p>
        </p:txBody>
      </p:sp>
    </p:spTree>
    <p:extLst>
      <p:ext uri="{BB962C8B-B14F-4D97-AF65-F5344CB8AC3E}">
        <p14:creationId xmlns:p14="http://schemas.microsoft.com/office/powerpoint/2010/main" val="1567808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Grp="1" noChangeArrowheads="1"/>
          </p:cNvSpPr>
          <p:nvPr>
            <p:ph type="title"/>
          </p:nvPr>
        </p:nvSpPr>
        <p:spPr>
          <a:xfrm>
            <a:off x="457200" y="244475"/>
            <a:ext cx="8229600" cy="495541"/>
          </a:xfrm>
        </p:spPr>
        <p:txBody>
          <a:bodyPr/>
          <a:lstStyle/>
          <a:p>
            <a:pPr eaLnBrk="1" hangingPunct="1"/>
            <a:r>
              <a:rPr lang="en-US" dirty="0">
                <a:latin typeface="Verdana" charset="0"/>
              </a:rPr>
              <a:t>When to use it</a:t>
            </a:r>
          </a:p>
        </p:txBody>
      </p:sp>
      <p:sp>
        <p:nvSpPr>
          <p:cNvPr id="67586" name="Rectangle 5"/>
          <p:cNvSpPr>
            <a:spLocks noGrp="1" noChangeArrowheads="1"/>
          </p:cNvSpPr>
          <p:nvPr>
            <p:ph idx="1"/>
          </p:nvPr>
        </p:nvSpPr>
        <p:spPr/>
        <p:txBody>
          <a:bodyPr/>
          <a:lstStyle/>
          <a:p>
            <a:pPr eaLnBrk="1" hangingPunct="1"/>
            <a:r>
              <a:rPr lang="en-US" dirty="0"/>
              <a:t>Use it when:</a:t>
            </a:r>
          </a:p>
          <a:p>
            <a:pPr lvl="1" eaLnBrk="1" hangingPunct="1"/>
            <a:r>
              <a:rPr lang="en-US" dirty="0"/>
              <a:t>Filters already exist and are useful in more than one application</a:t>
            </a:r>
          </a:p>
          <a:p>
            <a:pPr eaLnBrk="1" hangingPunct="1"/>
            <a:r>
              <a:rPr lang="en-US" dirty="0"/>
              <a:t>Avoid it when:</a:t>
            </a:r>
          </a:p>
          <a:p>
            <a:pPr lvl="1" eaLnBrk="1" hangingPunct="1"/>
            <a:r>
              <a:rPr lang="en-US" dirty="0"/>
              <a:t>Interaction between components is required</a:t>
            </a: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98</a:t>
            </a:fld>
            <a:endParaRPr lang="en-US" altLang="en-US">
              <a:solidFill>
                <a:prstClr val="black">
                  <a:tint val="75000"/>
                </a:prstClr>
              </a:solidFill>
            </a:endParaRPr>
          </a:p>
        </p:txBody>
      </p:sp>
    </p:spTree>
    <p:extLst>
      <p:ext uri="{BB962C8B-B14F-4D97-AF65-F5344CB8AC3E}">
        <p14:creationId xmlns:p14="http://schemas.microsoft.com/office/powerpoint/2010/main" val="1112149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a:latin typeface="Verdana" charset="0"/>
              </a:rPr>
              <a:t>Example: Compiler Architecture</a:t>
            </a:r>
          </a:p>
        </p:txBody>
      </p:sp>
      <p:sp>
        <p:nvSpPr>
          <p:cNvPr id="80899" name="Rectangle 3" descr="Rectangle: Click to edit Master text styles&#10;Second level&#10;Third level&#10;Fourth level&#10;Fifth level"/>
          <p:cNvSpPr>
            <a:spLocks noGrp="1" noChangeArrowheads="1"/>
          </p:cNvSpPr>
          <p:nvPr>
            <p:ph type="body" idx="1"/>
          </p:nvPr>
        </p:nvSpPr>
        <p:spPr/>
        <p:txBody>
          <a:bodyPr/>
          <a:lstStyle/>
          <a:p>
            <a:r>
              <a:rPr lang="en-US" dirty="0"/>
              <a:t>One aspect of compiler architecture is based on the model of a sequential pipeline:</a:t>
            </a:r>
          </a:p>
          <a:p>
            <a:endParaRPr lang="en-US" dirty="0">
              <a:latin typeface="Tahoma" charset="0"/>
            </a:endParaRPr>
          </a:p>
        </p:txBody>
      </p:sp>
      <p:grpSp>
        <p:nvGrpSpPr>
          <p:cNvPr id="80900" name="Group 4"/>
          <p:cNvGrpSpPr>
            <a:grpSpLocks/>
          </p:cNvGrpSpPr>
          <p:nvPr/>
        </p:nvGrpSpPr>
        <p:grpSpPr bwMode="auto">
          <a:xfrm>
            <a:off x="642308" y="2912534"/>
            <a:ext cx="7793040" cy="880533"/>
            <a:chOff x="215" y="2736"/>
            <a:chExt cx="5480" cy="576"/>
          </a:xfrm>
        </p:grpSpPr>
        <p:sp>
          <p:nvSpPr>
            <p:cNvPr id="624645" name="Rectangle 5"/>
            <p:cNvSpPr>
              <a:spLocks noChangeArrowheads="1"/>
            </p:cNvSpPr>
            <p:nvPr/>
          </p:nvSpPr>
          <p:spPr bwMode="auto">
            <a:xfrm>
              <a:off x="720" y="2736"/>
              <a:ext cx="624" cy="576"/>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Lex</a:t>
              </a:r>
              <a:endParaRPr lang="en-US" b="1">
                <a:latin typeface="Comic Sans MS" charset="0"/>
              </a:endParaRPr>
            </a:p>
          </p:txBody>
        </p:sp>
        <p:sp>
          <p:nvSpPr>
            <p:cNvPr id="624646" name="Rectangle 6"/>
            <p:cNvSpPr>
              <a:spLocks noChangeArrowheads="1"/>
            </p:cNvSpPr>
            <p:nvPr/>
          </p:nvSpPr>
          <p:spPr bwMode="auto">
            <a:xfrm>
              <a:off x="1680" y="2736"/>
              <a:ext cx="624" cy="576"/>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Syn</a:t>
              </a:r>
              <a:endParaRPr lang="en-US" b="1">
                <a:latin typeface="Comic Sans MS" charset="0"/>
              </a:endParaRPr>
            </a:p>
          </p:txBody>
        </p:sp>
        <p:sp>
          <p:nvSpPr>
            <p:cNvPr id="624647" name="Rectangle 7"/>
            <p:cNvSpPr>
              <a:spLocks noChangeArrowheads="1"/>
            </p:cNvSpPr>
            <p:nvPr/>
          </p:nvSpPr>
          <p:spPr bwMode="auto">
            <a:xfrm>
              <a:off x="2640" y="2736"/>
              <a:ext cx="624" cy="576"/>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Sem</a:t>
              </a:r>
              <a:endParaRPr lang="en-US" b="1">
                <a:latin typeface="Comic Sans MS" charset="0"/>
              </a:endParaRPr>
            </a:p>
          </p:txBody>
        </p:sp>
        <p:sp>
          <p:nvSpPr>
            <p:cNvPr id="624648" name="Rectangle 8"/>
            <p:cNvSpPr>
              <a:spLocks noChangeArrowheads="1"/>
            </p:cNvSpPr>
            <p:nvPr/>
          </p:nvSpPr>
          <p:spPr bwMode="auto">
            <a:xfrm>
              <a:off x="3600" y="2736"/>
              <a:ext cx="624" cy="576"/>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Opt</a:t>
              </a:r>
              <a:endParaRPr lang="en-US" b="1">
                <a:latin typeface="Comic Sans MS" charset="0"/>
              </a:endParaRPr>
            </a:p>
          </p:txBody>
        </p:sp>
        <p:sp>
          <p:nvSpPr>
            <p:cNvPr id="624649" name="Rectangle 9"/>
            <p:cNvSpPr>
              <a:spLocks noChangeArrowheads="1"/>
            </p:cNvSpPr>
            <p:nvPr/>
          </p:nvSpPr>
          <p:spPr bwMode="auto">
            <a:xfrm>
              <a:off x="4560" y="2736"/>
              <a:ext cx="624" cy="576"/>
            </a:xfrm>
            <a:prstGeom prst="rect">
              <a:avLst/>
            </a:prstGeom>
            <a:solidFill>
              <a:srgbClr val="008080"/>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solidFill>
                    <a:schemeClr val="bg1"/>
                  </a:solidFill>
                  <a:latin typeface="Comic Sans MS" charset="0"/>
                </a:rPr>
                <a:t>CGen</a:t>
              </a:r>
              <a:endParaRPr lang="en-US" b="1">
                <a:latin typeface="Comic Sans MS" charset="0"/>
              </a:endParaRPr>
            </a:p>
          </p:txBody>
        </p:sp>
        <p:sp>
          <p:nvSpPr>
            <p:cNvPr id="624650" name="Text Box 10"/>
            <p:cNvSpPr txBox="1">
              <a:spLocks noChangeArrowheads="1"/>
            </p:cNvSpPr>
            <p:nvPr/>
          </p:nvSpPr>
          <p:spPr bwMode="auto">
            <a:xfrm>
              <a:off x="215" y="2792"/>
              <a:ext cx="469" cy="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text</a:t>
              </a:r>
            </a:p>
          </p:txBody>
        </p:sp>
        <p:sp>
          <p:nvSpPr>
            <p:cNvPr id="624651" name="Text Box 11"/>
            <p:cNvSpPr txBox="1">
              <a:spLocks noChangeArrowheads="1"/>
            </p:cNvSpPr>
            <p:nvPr/>
          </p:nvSpPr>
          <p:spPr bwMode="auto">
            <a:xfrm>
              <a:off x="5210" y="2767"/>
              <a:ext cx="485" cy="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b="1">
                  <a:latin typeface="Comic Sans MS" charset="0"/>
                </a:rPr>
                <a:t>code</a:t>
              </a:r>
            </a:p>
          </p:txBody>
        </p:sp>
        <p:sp>
          <p:nvSpPr>
            <p:cNvPr id="624652" name="Line 12"/>
            <p:cNvSpPr>
              <a:spLocks noChangeShapeType="1"/>
            </p:cNvSpPr>
            <p:nvPr/>
          </p:nvSpPr>
          <p:spPr bwMode="auto">
            <a:xfrm>
              <a:off x="384" y="3049"/>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4653" name="Line 13"/>
            <p:cNvSpPr>
              <a:spLocks noChangeShapeType="1"/>
            </p:cNvSpPr>
            <p:nvPr/>
          </p:nvSpPr>
          <p:spPr bwMode="auto">
            <a:xfrm>
              <a:off x="1344" y="3024"/>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4654" name="Line 14"/>
            <p:cNvSpPr>
              <a:spLocks noChangeShapeType="1"/>
            </p:cNvSpPr>
            <p:nvPr/>
          </p:nvSpPr>
          <p:spPr bwMode="auto">
            <a:xfrm>
              <a:off x="2304" y="3017"/>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4655" name="Line 15"/>
            <p:cNvSpPr>
              <a:spLocks noChangeShapeType="1"/>
            </p:cNvSpPr>
            <p:nvPr/>
          </p:nvSpPr>
          <p:spPr bwMode="auto">
            <a:xfrm>
              <a:off x="3264" y="3025"/>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4656" name="Line 16"/>
            <p:cNvSpPr>
              <a:spLocks noChangeShapeType="1"/>
            </p:cNvSpPr>
            <p:nvPr/>
          </p:nvSpPr>
          <p:spPr bwMode="auto">
            <a:xfrm>
              <a:off x="4224" y="3017"/>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24657" name="Line 17"/>
            <p:cNvSpPr>
              <a:spLocks noChangeShapeType="1"/>
            </p:cNvSpPr>
            <p:nvPr/>
          </p:nvSpPr>
          <p:spPr bwMode="auto">
            <a:xfrm>
              <a:off x="5184" y="3025"/>
              <a:ext cx="336"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99</a:t>
            </a:fld>
            <a:endParaRPr lang="en-US" altLang="en-US">
              <a:solidFill>
                <a:prstClr val="black">
                  <a:tint val="75000"/>
                </a:prstClr>
              </a:solidFill>
            </a:endParaRPr>
          </a:p>
        </p:txBody>
      </p:sp>
    </p:spTree>
    <p:extLst>
      <p:ext uri="{BB962C8B-B14F-4D97-AF65-F5344CB8AC3E}">
        <p14:creationId xmlns:p14="http://schemas.microsoft.com/office/powerpoint/2010/main" val="4242699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27301</TotalTime>
  <Words>8661</Words>
  <Application>Microsoft Macintosh PowerPoint</Application>
  <PresentationFormat>Custom</PresentationFormat>
  <Paragraphs>1334</Paragraphs>
  <Slides>160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160</vt:i4>
      </vt:variant>
    </vt:vector>
  </HeadingPairs>
  <TitlesOfParts>
    <vt:vector size="171" baseType="lpstr">
      <vt:lpstr>Arial</vt:lpstr>
      <vt:lpstr>Bradley Hand ITC</vt:lpstr>
      <vt:lpstr>Comic Sans MS</vt:lpstr>
      <vt:lpstr>Courier</vt:lpstr>
      <vt:lpstr>Helvetica</vt:lpstr>
      <vt:lpstr>Noto serif</vt:lpstr>
      <vt:lpstr>Tahoma</vt:lpstr>
      <vt:lpstr>Times New Roman</vt:lpstr>
      <vt:lpstr>Verdana</vt:lpstr>
      <vt:lpstr>Wingdings</vt:lpstr>
      <vt:lpstr>Office Theme</vt:lpstr>
      <vt:lpstr>SE 577 Software Architecture   Architectural Styles  </vt:lpstr>
      <vt:lpstr>Acknowledgement</vt:lpstr>
      <vt:lpstr>Software Architecture - Ingredients</vt:lpstr>
      <vt:lpstr>We can also look at this non- hierarchical… The relation between the architecture and design spaces</vt:lpstr>
      <vt:lpstr>Architecture has a broader scope than design</vt:lpstr>
      <vt:lpstr>System Quality Attributes</vt:lpstr>
      <vt:lpstr>System Quality Attributes</vt:lpstr>
      <vt:lpstr>Blockchain Demo – Quality Attributes and Design</vt:lpstr>
      <vt:lpstr>The structure of the source code should not be determined arbitrarily </vt:lpstr>
      <vt:lpstr>Starting with understanding the structure of the system</vt:lpstr>
      <vt:lpstr>Back to Architecture Basics</vt:lpstr>
      <vt:lpstr>Architecture and Design Patterns</vt:lpstr>
      <vt:lpstr>Software Architecture Landscape</vt:lpstr>
      <vt:lpstr>Remember every system has an architecture – Our first architecture pattern</vt:lpstr>
      <vt:lpstr>Another Architecture Pattern – this one a little more realistic</vt:lpstr>
      <vt:lpstr>Another Architecture Pattern – this one a little more realistic</vt:lpstr>
      <vt:lpstr>Pipe and Filter is very useful in the real world</vt:lpstr>
      <vt:lpstr>Pipe-and-Filter used as at scale data pipelines </vt:lpstr>
      <vt:lpstr>Pipe-and-Filter – Functional Programming</vt:lpstr>
      <vt:lpstr>An example of an architecture pattern – MVC (Model/View/Controller)</vt:lpstr>
      <vt:lpstr>Sidebar – Architecture Style versus Architecture Pattern?</vt:lpstr>
      <vt:lpstr>Architecture Styles</vt:lpstr>
      <vt:lpstr>Architecture decisions and design principles also influence the system structure</vt:lpstr>
      <vt:lpstr>Architecture principal example</vt:lpstr>
      <vt:lpstr>Another architecture principal example…</vt:lpstr>
      <vt:lpstr>Design principles can impact many platform and technology aspects</vt:lpstr>
      <vt:lpstr>Architectural Styles </vt:lpstr>
      <vt:lpstr>Architectural Styles </vt:lpstr>
      <vt:lpstr>Architectural Styles </vt:lpstr>
      <vt:lpstr>Basic Properties of Styles</vt:lpstr>
      <vt:lpstr>Benefits of Using Styles</vt:lpstr>
      <vt:lpstr>Style Analysis Dimensions</vt:lpstr>
      <vt:lpstr>Some Common Styles</vt:lpstr>
      <vt:lpstr>PowerPoint Presentation</vt:lpstr>
      <vt:lpstr>Main Program and Subroutines</vt:lpstr>
      <vt:lpstr>Main Program and Subroutines (cont’d)</vt:lpstr>
      <vt:lpstr>Main Program and Subroutines (cont’d)</vt:lpstr>
      <vt:lpstr>Object-Oriented Style  </vt:lpstr>
      <vt:lpstr>Object-Oriented Style (cont’d)</vt:lpstr>
      <vt:lpstr>Object-Oriented Style (cont’d)</vt:lpstr>
      <vt:lpstr>PowerPoint Presentation</vt:lpstr>
      <vt:lpstr>Client-Server Style</vt:lpstr>
      <vt:lpstr>Client-Server Style</vt:lpstr>
      <vt:lpstr>Client-Server: Two-Tier</vt:lpstr>
      <vt:lpstr>Client-Server: Two-Tier (cont’d)</vt:lpstr>
      <vt:lpstr>Client-Server: Three-Tier</vt:lpstr>
      <vt:lpstr>Client-Server: Three-Tier (cont’d)</vt:lpstr>
      <vt:lpstr>Client-Server: Three-Tier (cont’d)</vt:lpstr>
      <vt:lpstr>Client-Server Types</vt:lpstr>
      <vt:lpstr>Client-Server Types (cont’d)</vt:lpstr>
      <vt:lpstr>Client-Server Types (cont’d)</vt:lpstr>
      <vt:lpstr>Client-Server Types (cont’d)</vt:lpstr>
      <vt:lpstr>RPCs vs. ORBs</vt:lpstr>
      <vt:lpstr>Client-Server: Advantages/Disadvantages</vt:lpstr>
      <vt:lpstr>PowerPoint Presentation</vt:lpstr>
      <vt:lpstr>PowerPoint Presentation</vt:lpstr>
      <vt:lpstr>Basics of Programming Using Clients and Servers</vt:lpstr>
      <vt:lpstr>InetAddress </vt:lpstr>
      <vt:lpstr>InetAddress – Example </vt:lpstr>
      <vt:lpstr>Port Addresses </vt:lpstr>
      <vt:lpstr>Sockets</vt:lpstr>
      <vt:lpstr>Peer-to-peer Protocol Stacks</vt:lpstr>
      <vt:lpstr>Socket Operations</vt:lpstr>
      <vt:lpstr>The java.net.Socket class </vt:lpstr>
      <vt:lpstr>Sending and Receiving Data </vt:lpstr>
      <vt:lpstr>Sending and Receiving Data </vt:lpstr>
      <vt:lpstr>Connection Oriented (TCP) </vt:lpstr>
      <vt:lpstr>Client</vt:lpstr>
      <vt:lpstr>Socket example - TimeClient.java </vt:lpstr>
      <vt:lpstr>Server</vt:lpstr>
      <vt:lpstr>The java.net.ServerSocket Class </vt:lpstr>
      <vt:lpstr>ServerSocket (cont’d) </vt:lpstr>
      <vt:lpstr>Reading data with a ServerSocket</vt:lpstr>
      <vt:lpstr>Server</vt:lpstr>
      <vt:lpstr>ServerSocket - TimeServer.java</vt:lpstr>
      <vt:lpstr>Timeout</vt:lpstr>
      <vt:lpstr>Handling Multiple Clients</vt:lpstr>
      <vt:lpstr>Why Multi Thread the Servers?</vt:lpstr>
      <vt:lpstr>How to Multi Thread a Server</vt:lpstr>
      <vt:lpstr>Multithreading a Server Example – Time Server </vt:lpstr>
      <vt:lpstr>Multithreading a Server – the Request Handler </vt:lpstr>
      <vt:lpstr>Objects Over Sockets </vt:lpstr>
      <vt:lpstr>Java Object Serialization (cont’d)</vt:lpstr>
      <vt:lpstr>Objects Over Sockets (cont’d)</vt:lpstr>
      <vt:lpstr>PowerPoint Presentation</vt:lpstr>
      <vt:lpstr>Layered Style</vt:lpstr>
      <vt:lpstr>The Layered Structure of an OS</vt:lpstr>
      <vt:lpstr>Layered Systems</vt:lpstr>
      <vt:lpstr>Advantages/Disadvantages</vt:lpstr>
      <vt:lpstr>Example: The Layered Structure of TCP/IP</vt:lpstr>
      <vt:lpstr>PowerPoint Presentation</vt:lpstr>
      <vt:lpstr>Data Flow Systems</vt:lpstr>
      <vt:lpstr>Pipe and Filter Style</vt:lpstr>
      <vt:lpstr>Pipe and Filter Style (cont’d)</vt:lpstr>
      <vt:lpstr>Pipe and Filter Style (cont’d)</vt:lpstr>
      <vt:lpstr>Pipe and Filter Style (cont’d)</vt:lpstr>
      <vt:lpstr>Advantages / Disadvantages</vt:lpstr>
      <vt:lpstr>When to use it</vt:lpstr>
      <vt:lpstr>Example: Compiler Architecture</vt:lpstr>
      <vt:lpstr>Example: Face Identity Application</vt:lpstr>
      <vt:lpstr>Example: Face Identity Application (cont’d)</vt:lpstr>
      <vt:lpstr>PowerPoint Presentation</vt:lpstr>
      <vt:lpstr>Blackboard Style</vt:lpstr>
      <vt:lpstr> Blackboard Style (cont’d)</vt:lpstr>
      <vt:lpstr>Blackboard Style (cont’d)</vt:lpstr>
      <vt:lpstr>Example of Blackboard Style</vt:lpstr>
      <vt:lpstr>Example: Architectural Components</vt:lpstr>
      <vt:lpstr>Example: Approach</vt:lpstr>
      <vt:lpstr>Blackboard Style (cont’d)</vt:lpstr>
      <vt:lpstr>Blackboard Style (cont’d)</vt:lpstr>
      <vt:lpstr>When to use it</vt:lpstr>
      <vt:lpstr>Example: Hybrid Compiler Architectures</vt:lpstr>
      <vt:lpstr>Rule-Based/Expert System Style</vt:lpstr>
      <vt:lpstr>Rule-Based Style (cont’d)</vt:lpstr>
      <vt:lpstr>When to use it</vt:lpstr>
      <vt:lpstr>PowerPoint Presentation</vt:lpstr>
      <vt:lpstr>Interpreter Style</vt:lpstr>
      <vt:lpstr>Interpreter Style Examples</vt:lpstr>
      <vt:lpstr>Interpreter Style (cont’d)</vt:lpstr>
      <vt:lpstr>Interpreter Style (cont’d)</vt:lpstr>
      <vt:lpstr>Interpreter Style (cont’d)</vt:lpstr>
      <vt:lpstr>Java Architecture (cont’d)</vt:lpstr>
      <vt:lpstr>Java Architecture (cont’d)</vt:lpstr>
      <vt:lpstr>Mobile-Code Style</vt:lpstr>
      <vt:lpstr>Mobile-Code Style (cont’d)</vt:lpstr>
      <vt:lpstr>Mobile-Code Style (cont’d)</vt:lpstr>
      <vt:lpstr>Mobile-Code Style (cont’d)</vt:lpstr>
      <vt:lpstr>Mobile Code Style: Security Concerns</vt:lpstr>
      <vt:lpstr>When to use it</vt:lpstr>
      <vt:lpstr>PowerPoint Presentation</vt:lpstr>
      <vt:lpstr>Implicit Invocation Styles</vt:lpstr>
      <vt:lpstr>Implicit Invocation Styles (cont’d)</vt:lpstr>
      <vt:lpstr>Advantages / Disadvantages</vt:lpstr>
      <vt:lpstr>Publish-Subscribe Style</vt:lpstr>
      <vt:lpstr>Advantages/Disadvantages</vt:lpstr>
      <vt:lpstr>Event-Based Style</vt:lpstr>
      <vt:lpstr>Advantages/Disadvantages</vt:lpstr>
      <vt:lpstr>When to use it</vt:lpstr>
      <vt:lpstr>PowerPoint Presentation</vt:lpstr>
      <vt:lpstr>Peer-to-Peer Style</vt:lpstr>
      <vt:lpstr>Peer-to-Peer Style (cont’d)</vt:lpstr>
      <vt:lpstr>Peer-to-Peer Variations</vt:lpstr>
      <vt:lpstr>Peer-to-Peer Style</vt:lpstr>
      <vt:lpstr>Peer-to-Peer Style (cont’d)</vt:lpstr>
      <vt:lpstr>When to use it</vt:lpstr>
      <vt:lpstr>PowerPoint Presentation</vt:lpstr>
      <vt:lpstr>Distributed Objects: CORBA</vt:lpstr>
      <vt:lpstr>Distributed Objects: CORBA (cont’d)</vt:lpstr>
      <vt:lpstr>CORBA Concept and Implementation</vt:lpstr>
      <vt:lpstr>CORBA Method Request</vt:lpstr>
      <vt:lpstr>CORBA Method Request (cont’d)</vt:lpstr>
      <vt:lpstr>CORBA IDL and IIOP</vt:lpstr>
      <vt:lpstr>Object Stubs</vt:lpstr>
      <vt:lpstr>Object Skeletons</vt:lpstr>
      <vt:lpstr>Server Objects in CORBA</vt:lpstr>
      <vt:lpstr>Hiding Services Behind an Object Adapter </vt:lpstr>
      <vt:lpstr>Object Adapters in CORBA</vt:lpstr>
      <vt:lpstr>Object Adapters in CORBA (cont’d)</vt:lpstr>
      <vt:lpstr>When to use it</vt:lpstr>
      <vt:lpstr>Observations</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785</cp:revision>
  <cp:lastPrinted>2015-07-16T14:09:22Z</cp:lastPrinted>
  <dcterms:created xsi:type="dcterms:W3CDTF">2000-03-07T00:57:40Z</dcterms:created>
  <dcterms:modified xsi:type="dcterms:W3CDTF">2022-04-16T12:19:29Z</dcterms:modified>
</cp:coreProperties>
</file>